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0" r:id="rId4"/>
  </p:sldMasterIdLst>
  <p:notesMasterIdLst>
    <p:notesMasterId r:id="rId22"/>
  </p:notesMasterIdLst>
  <p:sldIdLst>
    <p:sldId id="351" r:id="rId5"/>
    <p:sldId id="298" r:id="rId6"/>
    <p:sldId id="355" r:id="rId7"/>
    <p:sldId id="365" r:id="rId8"/>
    <p:sldId id="371" r:id="rId9"/>
    <p:sldId id="370" r:id="rId10"/>
    <p:sldId id="361" r:id="rId11"/>
    <p:sldId id="322" r:id="rId12"/>
    <p:sldId id="356" r:id="rId13"/>
    <p:sldId id="263" r:id="rId14"/>
    <p:sldId id="369" r:id="rId15"/>
    <p:sldId id="319" r:id="rId16"/>
    <p:sldId id="366" r:id="rId17"/>
    <p:sldId id="368" r:id="rId18"/>
    <p:sldId id="372" r:id="rId19"/>
    <p:sldId id="307" r:id="rId20"/>
    <p:sldId id="367"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51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58"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onnaritrade-my.sharepoint.com/personal/milosz_kolbuszewski_monnari_com_pl/Documents/dane%20do%20prezentacji%202023.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onnaritrade-my.sharepoint.com/personal/anna_augustyniak_monnari_com_pl/Documents/Pulpit/GPW/Raporty%20GPW/Raporty%20okresowe/2024/pliku%20SGA%20vs%20przychody%20Bila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monnaritrade-my.sharepoint.com/personal/anna_augustyniak_monnari_com_pl/Documents/Pulpit/GPW/Raporty%20GPW/Raporty%20okresowe/2024/pliku%20SGA%20vs%20przychody%20Bilan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onnaritrade-my.sharepoint.com/personal/milosz_kolbuszewski_monnari_com_pl/Documents/dane%20do%20prezentacji%202023.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https://monnaritrade-my.sharepoint.com/personal/milosz_kolbuszewski_monnari_com_pl/Documents/dane%20do%20prezentacji%202023.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monnaritrade-my.sharepoint.com/personal/milosz_kolbuszewski_monnari_com_pl/Documents/dane%20do%20prezentacji%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26746319626017E-2"/>
          <c:y val="2.387244997941676E-2"/>
          <c:w val="0.85198749451442146"/>
          <c:h val="0.73992839566929136"/>
        </c:manualLayout>
      </c:layout>
      <c:lineChart>
        <c:grouping val="standard"/>
        <c:varyColors val="0"/>
        <c:ser>
          <c:idx val="0"/>
          <c:order val="0"/>
          <c:tx>
            <c:strRef>
              <c:f>Arkusz1!$B$1</c:f>
              <c:strCache>
                <c:ptCount val="1"/>
                <c:pt idx="0">
                  <c:v>przychody ze sprzedaży</c:v>
                </c:pt>
              </c:strCache>
            </c:strRef>
          </c:tx>
          <c:spPr>
            <a:ln w="28575" cap="rnd">
              <a:solidFill>
                <a:schemeClr val="tx1"/>
              </a:solidFill>
              <a:round/>
            </a:ln>
            <a:effectLst/>
          </c:spPr>
          <c:marker>
            <c:symbol val="circle"/>
            <c:size val="15"/>
            <c:spPr>
              <a:solidFill>
                <a:schemeClr val="bg1"/>
              </a:solidFill>
              <a:ln w="38100">
                <a:solidFill>
                  <a:srgbClr val="FF0000"/>
                </a:solidFill>
              </a:ln>
              <a:effectLst/>
            </c:spPr>
          </c:marker>
          <c:dLbls>
            <c:dLbl>
              <c:idx val="8"/>
              <c:layout>
                <c:manualLayout>
                  <c:x val="-2.0562200717276938E-2"/>
                  <c:y val="-7.6000584533920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0C-4633-93B4-F03CC655C1B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Arial Narrow" panose="020B0606020202030204" pitchFamily="34" charset="0"/>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Arkusz1!$A$2:$A$11</c:f>
              <c:numCache>
                <c:formatCode>General</c:formatCode>
                <c:ptCount val="10"/>
                <c:pt idx="0">
                  <c:v>2015</c:v>
                </c:pt>
                <c:pt idx="1">
                  <c:v>2016</c:v>
                </c:pt>
                <c:pt idx="2">
                  <c:v>2017</c:v>
                </c:pt>
                <c:pt idx="3">
                  <c:v>2018</c:v>
                </c:pt>
                <c:pt idx="4">
                  <c:v>2019</c:v>
                </c:pt>
                <c:pt idx="5">
                  <c:v>2020</c:v>
                </c:pt>
                <c:pt idx="6">
                  <c:v>2021</c:v>
                </c:pt>
                <c:pt idx="7">
                  <c:v>2022</c:v>
                </c:pt>
                <c:pt idx="8">
                  <c:v>2023</c:v>
                </c:pt>
              </c:numCache>
            </c:numRef>
          </c:cat>
          <c:val>
            <c:numRef>
              <c:f>Arkusz1!$B$2:$B$11</c:f>
              <c:numCache>
                <c:formatCode>#\ ##0\ _z_ł</c:formatCode>
                <c:ptCount val="10"/>
                <c:pt idx="0">
                  <c:v>213696</c:v>
                </c:pt>
                <c:pt idx="1">
                  <c:v>231773</c:v>
                </c:pt>
                <c:pt idx="2" formatCode="#,##0">
                  <c:v>247441</c:v>
                </c:pt>
                <c:pt idx="3" formatCode="#,##0">
                  <c:v>246274</c:v>
                </c:pt>
                <c:pt idx="4">
                  <c:v>282201</c:v>
                </c:pt>
                <c:pt idx="5">
                  <c:v>209408</c:v>
                </c:pt>
                <c:pt idx="6">
                  <c:v>231600</c:v>
                </c:pt>
                <c:pt idx="7">
                  <c:v>287730</c:v>
                </c:pt>
                <c:pt idx="8">
                  <c:v>309628</c:v>
                </c:pt>
              </c:numCache>
            </c:numRef>
          </c:val>
          <c:smooth val="0"/>
          <c:extLst>
            <c:ext xmlns:c16="http://schemas.microsoft.com/office/drawing/2014/chart" uri="{C3380CC4-5D6E-409C-BE32-E72D297353CC}">
              <c16:uniqueId val="{00000000-110C-4633-93B4-F03CC655C1BE}"/>
            </c:ext>
          </c:extLst>
        </c:ser>
        <c:dLbls>
          <c:showLegendKey val="0"/>
          <c:showVal val="0"/>
          <c:showCatName val="0"/>
          <c:showSerName val="0"/>
          <c:showPercent val="0"/>
          <c:showBubbleSize val="0"/>
        </c:dLbls>
        <c:marker val="1"/>
        <c:smooth val="0"/>
        <c:axId val="509584576"/>
        <c:axId val="500997896"/>
      </c:lineChart>
      <c:catAx>
        <c:axId val="509584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500997896"/>
        <c:crossesAt val="0"/>
        <c:auto val="0"/>
        <c:lblAlgn val="ctr"/>
        <c:lblOffset val="500"/>
        <c:tickLblSkip val="1"/>
        <c:noMultiLvlLbl val="0"/>
      </c:catAx>
      <c:valAx>
        <c:axId val="500997896"/>
        <c:scaling>
          <c:orientation val="minMax"/>
          <c:max val="400000"/>
          <c:min val="0"/>
        </c:scaling>
        <c:delete val="0"/>
        <c:axPos val="l"/>
        <c:majorGridlines>
          <c:spPr>
            <a:ln w="6350" cap="flat" cmpd="sng" algn="ctr">
              <a:solidFill>
                <a:schemeClr val="bg1">
                  <a:lumMod val="85000"/>
                </a:schemeClr>
              </a:solidFill>
              <a:round/>
            </a:ln>
            <a:effectLst/>
          </c:spPr>
        </c:majorGridlines>
        <c:numFmt formatCode="#\ ##0\ _z_ł" sourceLinked="1"/>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509584576"/>
        <c:crosses val="autoZero"/>
        <c:crossBetween val="between"/>
        <c:majorUnit val="50000"/>
        <c:minorUnit val="1000"/>
      </c:valAx>
      <c:spPr>
        <a:noFill/>
        <a:ln>
          <a:noFill/>
        </a:ln>
        <a:effectLst/>
      </c:spPr>
    </c:plotArea>
    <c:legend>
      <c:legendPos val="b"/>
      <c:layout>
        <c:manualLayout>
          <c:xMode val="edge"/>
          <c:yMode val="edge"/>
          <c:x val="0.33921497306852921"/>
          <c:y val="0.91329102124199213"/>
          <c:w val="0.32157005386294163"/>
          <c:h val="8.6708978758007899E-2"/>
        </c:manualLayout>
      </c:layout>
      <c:overlay val="0"/>
      <c:spPr>
        <a:noFill/>
        <a:ln>
          <a:noFill/>
        </a:ln>
        <a:effectLst/>
      </c:spPr>
      <c:txPr>
        <a:bodyPr rot="0" spcFirstLastPara="1" vertOverflow="ellipsis" vert="horz" wrap="square" anchor="b" anchorCtr="0"/>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pl-PL"/>
              <a:t>31.12.2023</a:t>
            </a:r>
          </a:p>
          <a:p>
            <a:pPr>
              <a:defRPr/>
            </a:pPr>
            <a:r>
              <a:rPr lang="pl-PL"/>
              <a:t>Struktura towarów wg kolekcji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doughnutChart>
        <c:varyColors val="1"/>
        <c:ser>
          <c:idx val="0"/>
          <c:order val="0"/>
          <c:explosion val="1"/>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72-40FE-968E-3D1B439F1838}"/>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72-40FE-968E-3D1B439F1838}"/>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972-40FE-968E-3D1B439F1838}"/>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972-40FE-968E-3D1B439F1838}"/>
              </c:ext>
            </c:extLst>
          </c:dPt>
          <c:dPt>
            <c:idx val="4"/>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972-40FE-968E-3D1B439F1838}"/>
              </c:ext>
            </c:extLst>
          </c:dPt>
          <c:dPt>
            <c:idx val="5"/>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6972-40FE-968E-3D1B439F1838}"/>
              </c:ext>
            </c:extLst>
          </c:dPt>
          <c:dLbls>
            <c:dLbl>
              <c:idx val="0"/>
              <c:tx>
                <c:rich>
                  <a:bodyPr/>
                  <a:lstStyle/>
                  <a:p>
                    <a:fld id="{A32C0419-C902-490C-A999-B52D8314FFA4}" type="CELLRANGE">
                      <a:rPr lang="en-US"/>
                      <a:pPr/>
                      <a:t>[ZAKRES KOMÓREK]</a:t>
                    </a:fld>
                    <a:endParaRPr lang="en-US" baseline="0"/>
                  </a:p>
                  <a:p>
                    <a:fld id="{C7AF134B-8756-4B73-8FFD-E40E20B1E565}" type="VALUE">
                      <a:rPr lang="en-US"/>
                      <a:pPr/>
                      <a:t>[WARTOŚĆ]</a:t>
                    </a:fld>
                    <a:endParaRPr lang="pl-PL"/>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972-40FE-968E-3D1B439F1838}"/>
                </c:ext>
              </c:extLst>
            </c:dLbl>
            <c:dLbl>
              <c:idx val="1"/>
              <c:tx>
                <c:rich>
                  <a:bodyPr/>
                  <a:lstStyle/>
                  <a:p>
                    <a:fld id="{8D25A94C-AF7C-4B7A-A128-881A283C8F6E}" type="CELLRANGE">
                      <a:rPr lang="en-US"/>
                      <a:pPr/>
                      <a:t>[ZAKRES KOMÓREK]</a:t>
                    </a:fld>
                    <a:endParaRPr lang="en-US" baseline="0"/>
                  </a:p>
                  <a:p>
                    <a:fld id="{C2EA7656-11AA-4A94-BAE5-E87CF34C7306}" type="VALUE">
                      <a:rPr lang="en-US"/>
                      <a:pPr/>
                      <a:t>[WARTOŚĆ]</a:t>
                    </a:fld>
                    <a:endParaRPr lang="pl-PL"/>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6972-40FE-968E-3D1B439F1838}"/>
                </c:ext>
              </c:extLst>
            </c:dLbl>
            <c:dLbl>
              <c:idx val="2"/>
              <c:tx>
                <c:rich>
                  <a:bodyPr/>
                  <a:lstStyle/>
                  <a:p>
                    <a:fld id="{3ED85231-1E02-4422-80AC-3110416312DE}" type="CELLRANGE">
                      <a:rPr lang="en-US"/>
                      <a:pPr/>
                      <a:t>[ZAKRES KOMÓREK]</a:t>
                    </a:fld>
                    <a:endParaRPr lang="en-US" baseline="0"/>
                  </a:p>
                  <a:p>
                    <a:fld id="{4F60AC11-08E5-4AD2-A6B9-41CE5BC8EEC6}" type="VALUE">
                      <a:rPr lang="en-US"/>
                      <a:pPr/>
                      <a:t>[WARTOŚĆ]</a:t>
                    </a:fld>
                    <a:endParaRPr lang="pl-PL"/>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6972-40FE-968E-3D1B439F1838}"/>
                </c:ext>
              </c:extLst>
            </c:dLbl>
            <c:dLbl>
              <c:idx val="3"/>
              <c:layout>
                <c:manualLayout>
                  <c:x val="2.1745366786576205E-3"/>
                  <c:y val="-1.3958337111426515E-2"/>
                </c:manualLayout>
              </c:layout>
              <c:tx>
                <c:rich>
                  <a:bodyPr/>
                  <a:lstStyle/>
                  <a:p>
                    <a:fld id="{04184A01-7844-435B-A25E-4552BDC064BB}" type="CELLRANGE">
                      <a:rPr lang="en-US" smtClean="0"/>
                      <a:pPr/>
                      <a:t>[ZAKRES KOMÓREK]</a:t>
                    </a:fld>
                    <a:endParaRPr lang="en-US" dirty="0"/>
                  </a:p>
                  <a:p>
                    <a:r>
                      <a:rPr lang="en-US" dirty="0"/>
                      <a:t>5%</a:t>
                    </a:r>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6972-40FE-968E-3D1B439F1838}"/>
                </c:ext>
              </c:extLst>
            </c:dLbl>
            <c:dLbl>
              <c:idx val="4"/>
              <c:layout>
                <c:manualLayout>
                  <c:x val="3.7589362961613769E-2"/>
                  <c:y val="-2.0937505667139821E-2"/>
                </c:manualLayout>
              </c:layout>
              <c:tx>
                <c:rich>
                  <a:bodyPr/>
                  <a:lstStyle/>
                  <a:p>
                    <a:fld id="{FC57ADBE-18F5-453D-9B85-5F04208A28D4}" type="CELLRANGE">
                      <a:rPr lang="en-US"/>
                      <a:pPr/>
                      <a:t>[ZAKRES KOMÓREK]</a:t>
                    </a:fld>
                    <a:endParaRPr lang="en-US" baseline="0"/>
                  </a:p>
                  <a:p>
                    <a:fld id="{EA2EF38A-2B37-4CA2-8724-60DA2BD2D6A9}" type="VALUE">
                      <a:rPr lang="en-US"/>
                      <a:pPr/>
                      <a:t>[WARTOŚĆ]</a:t>
                    </a:fld>
                    <a:endParaRPr lang="pl-PL"/>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6972-40FE-968E-3D1B439F1838}"/>
                </c:ext>
              </c:extLst>
            </c:dLbl>
            <c:dLbl>
              <c:idx val="5"/>
              <c:delete val="1"/>
              <c:extLst>
                <c:ext xmlns:c15="http://schemas.microsoft.com/office/drawing/2012/chart" uri="{CE6537A1-D6FC-4f65-9D91-7224C49458BB}"/>
                <c:ext xmlns:c16="http://schemas.microsoft.com/office/drawing/2014/chart" uri="{C3380CC4-5D6E-409C-BE32-E72D297353CC}">
                  <c16:uniqueId val="{0000000B-6972-40FE-968E-3D1B439F18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showLegendKey val="0"/>
            <c:showVal val="0"/>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wiekowanie!$B$96:$B$101</c:f>
              <c:strCache>
                <c:ptCount val="6"/>
                <c:pt idx="0">
                  <c:v>2024</c:v>
                </c:pt>
                <c:pt idx="1">
                  <c:v>2023 JZ</c:v>
                </c:pt>
                <c:pt idx="2">
                  <c:v>2023 WL</c:v>
                </c:pt>
                <c:pt idx="3">
                  <c:v>2022 JZ</c:v>
                </c:pt>
                <c:pt idx="4">
                  <c:v>2022 WL</c:v>
                </c:pt>
                <c:pt idx="5">
                  <c:v>do 2021</c:v>
                </c:pt>
              </c:strCache>
            </c:strRef>
          </c:cat>
          <c:val>
            <c:numRef>
              <c:f>wiekowanie!$C$96:$C$101</c:f>
              <c:numCache>
                <c:formatCode>0%</c:formatCode>
                <c:ptCount val="6"/>
                <c:pt idx="0">
                  <c:v>0.53128870078532631</c:v>
                </c:pt>
                <c:pt idx="1">
                  <c:v>0.30242881026179752</c:v>
                </c:pt>
                <c:pt idx="2">
                  <c:v>8.8972072681260478E-2</c:v>
                </c:pt>
                <c:pt idx="3">
                  <c:v>5.3024182811939401E-2</c:v>
                </c:pt>
                <c:pt idx="4">
                  <c:v>1.3580870481903033E-2</c:v>
                </c:pt>
                <c:pt idx="5">
                  <c:v>1.070536297777339E-2</c:v>
                </c:pt>
              </c:numCache>
            </c:numRef>
          </c:val>
          <c:extLst>
            <c:ext xmlns:c15="http://schemas.microsoft.com/office/drawing/2012/chart" uri="{02D57815-91ED-43cb-92C2-25804820EDAC}">
              <c15:datalabelsRange>
                <c15:f>wiekowanie!$B$96:$B$101</c15:f>
                <c15:dlblRangeCache>
                  <c:ptCount val="6"/>
                  <c:pt idx="0">
                    <c:v>2024</c:v>
                  </c:pt>
                  <c:pt idx="1">
                    <c:v>2023 JZ</c:v>
                  </c:pt>
                  <c:pt idx="2">
                    <c:v>2023 WL</c:v>
                  </c:pt>
                  <c:pt idx="3">
                    <c:v>2022 JZ</c:v>
                  </c:pt>
                  <c:pt idx="4">
                    <c:v>2022 WL</c:v>
                  </c:pt>
                  <c:pt idx="5">
                    <c:v>do 2021</c:v>
                  </c:pt>
                </c15:dlblRangeCache>
              </c15:datalabelsRange>
            </c:ext>
            <c:ext xmlns:c16="http://schemas.microsoft.com/office/drawing/2014/chart" uri="{C3380CC4-5D6E-409C-BE32-E72D297353CC}">
              <c16:uniqueId val="{0000000C-6972-40FE-968E-3D1B439F183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9463400408279E-2"/>
          <c:y val="3.4375000000000003E-2"/>
          <c:w val="0.93132717106013918"/>
          <c:h val="0.78101304133858263"/>
        </c:manualLayout>
      </c:layout>
      <c:lineChart>
        <c:grouping val="standard"/>
        <c:varyColors val="0"/>
        <c:ser>
          <c:idx val="0"/>
          <c:order val="0"/>
          <c:tx>
            <c:strRef>
              <c:f>Arkusz1!$B$1</c:f>
              <c:strCache>
                <c:ptCount val="1"/>
                <c:pt idx="0">
                  <c:v>marża brutto (%)</c:v>
                </c:pt>
              </c:strCache>
            </c:strRef>
          </c:tx>
          <c:spPr>
            <a:ln w="28575" cap="rnd">
              <a:solidFill>
                <a:schemeClr val="tx1"/>
              </a:solidFill>
              <a:round/>
            </a:ln>
            <a:effectLst/>
          </c:spPr>
          <c:marker>
            <c:symbol val="circle"/>
            <c:size val="15"/>
            <c:spPr>
              <a:solidFill>
                <a:schemeClr val="bg1"/>
              </a:solidFill>
              <a:ln w="38100">
                <a:solidFill>
                  <a:srgbClr val="FF0000"/>
                </a:solidFill>
              </a:ln>
              <a:effectLst/>
            </c:spPr>
          </c:marker>
          <c:dLbls>
            <c:numFmt formatCode="0.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Arkusz1!$A$2:$A$11</c:f>
              <c:numCache>
                <c:formatCode>General</c:formatCode>
                <c:ptCount val="10"/>
                <c:pt idx="0">
                  <c:v>2015</c:v>
                </c:pt>
                <c:pt idx="1">
                  <c:v>2016</c:v>
                </c:pt>
                <c:pt idx="2">
                  <c:v>2017</c:v>
                </c:pt>
                <c:pt idx="3">
                  <c:v>2018</c:v>
                </c:pt>
                <c:pt idx="4">
                  <c:v>2019</c:v>
                </c:pt>
                <c:pt idx="5">
                  <c:v>2020</c:v>
                </c:pt>
                <c:pt idx="6">
                  <c:v>2021</c:v>
                </c:pt>
                <c:pt idx="7">
                  <c:v>2022</c:v>
                </c:pt>
                <c:pt idx="8">
                  <c:v>2023</c:v>
                </c:pt>
              </c:numCache>
            </c:numRef>
          </c:cat>
          <c:val>
            <c:numRef>
              <c:f>Arkusz1!$B$2:$B$11</c:f>
              <c:numCache>
                <c:formatCode>0.0</c:formatCode>
                <c:ptCount val="10"/>
                <c:pt idx="0">
                  <c:v>54.78</c:v>
                </c:pt>
                <c:pt idx="1">
                  <c:v>54.5</c:v>
                </c:pt>
                <c:pt idx="2">
                  <c:v>55.4</c:v>
                </c:pt>
                <c:pt idx="3">
                  <c:v>58.6</c:v>
                </c:pt>
                <c:pt idx="4">
                  <c:v>57.1</c:v>
                </c:pt>
                <c:pt idx="5">
                  <c:v>54</c:v>
                </c:pt>
                <c:pt idx="6">
                  <c:v>54.7</c:v>
                </c:pt>
                <c:pt idx="7">
                  <c:v>57.2</c:v>
                </c:pt>
                <c:pt idx="8">
                  <c:v>60.9</c:v>
                </c:pt>
              </c:numCache>
            </c:numRef>
          </c:val>
          <c:smooth val="0"/>
          <c:extLst>
            <c:ext xmlns:c16="http://schemas.microsoft.com/office/drawing/2014/chart" uri="{C3380CC4-5D6E-409C-BE32-E72D297353CC}">
              <c16:uniqueId val="{00000000-531B-4297-A90C-B75AF2C93A34}"/>
            </c:ext>
          </c:extLst>
        </c:ser>
        <c:dLbls>
          <c:showLegendKey val="0"/>
          <c:showVal val="0"/>
          <c:showCatName val="0"/>
          <c:showSerName val="0"/>
          <c:showPercent val="0"/>
          <c:showBubbleSize val="0"/>
        </c:dLbls>
        <c:marker val="1"/>
        <c:smooth val="0"/>
        <c:axId val="541124288"/>
        <c:axId val="541126248"/>
      </c:lineChart>
      <c:catAx>
        <c:axId val="541124288"/>
        <c:scaling>
          <c:orientation val="minMax"/>
        </c:scaling>
        <c:delete val="0"/>
        <c:axPos val="t"/>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541126248"/>
        <c:crosses val="max"/>
        <c:auto val="0"/>
        <c:lblAlgn val="ctr"/>
        <c:lblOffset val="150"/>
        <c:noMultiLvlLbl val="0"/>
      </c:catAx>
      <c:valAx>
        <c:axId val="541126248"/>
        <c:scaling>
          <c:orientation val="minMax"/>
          <c:max val="70"/>
          <c:min val="40"/>
        </c:scaling>
        <c:delete val="0"/>
        <c:axPos val="l"/>
        <c:majorGridlines>
          <c:spPr>
            <a:ln w="6350"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541124288"/>
        <c:crosses val="autoZero"/>
        <c:crossBetween val="between"/>
        <c:majorUnit val="10"/>
        <c:minorUnit val="10"/>
        <c:dispUnits>
          <c:builtInUnit val="hundreds"/>
        </c:dispUnits>
      </c:valAx>
      <c:spPr>
        <a:noFill/>
        <a:ln>
          <a:noFill/>
        </a:ln>
        <a:effectLst/>
      </c:spPr>
    </c:plotArea>
    <c:legend>
      <c:legendPos val="b"/>
      <c:layout>
        <c:manualLayout>
          <c:xMode val="edge"/>
          <c:yMode val="edge"/>
          <c:x val="0.73995563546682652"/>
          <c:y val="0.58881724952190428"/>
          <c:w val="0.25499686554928663"/>
          <c:h val="0.108043089705811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legend>
    <c:plotVisOnly val="1"/>
    <c:dispBlanksAs val="gap"/>
    <c:showDLblsOverMax val="0"/>
  </c:chart>
  <c:spPr>
    <a:noFill/>
    <a:ln>
      <a:noFill/>
    </a:ln>
    <a:effectLst/>
  </c:spPr>
  <c:txPr>
    <a:bodyPr/>
    <a:lstStyle/>
    <a:p>
      <a:pPr>
        <a:defRPr sz="1000">
          <a:latin typeface="Arial Narrow" panose="020B0606020202030204" pitchFamily="34" charset="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44444444444443E-2"/>
          <c:y val="0.18601010101010101"/>
          <c:w val="0.88711111111111107"/>
          <c:h val="0.73243409090909095"/>
        </c:manualLayout>
      </c:layout>
      <c:lineChart>
        <c:grouping val="standard"/>
        <c:varyColors val="0"/>
        <c:ser>
          <c:idx val="0"/>
          <c:order val="0"/>
          <c:tx>
            <c:strRef>
              <c:f>'[pliku SGA vs przychody Bilans.xlsx]SGA_vs_Sales_FY'!$C$11</c:f>
              <c:strCache>
                <c:ptCount val="1"/>
                <c:pt idx="0">
                  <c:v>Przychody ze sprzedaży</c:v>
                </c:pt>
              </c:strCache>
            </c:strRef>
          </c:tx>
          <c:spPr>
            <a:ln w="44450"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bg1"/>
                </a:solidFill>
              </a:ln>
              <a:effectLst/>
            </c:spPr>
          </c:marker>
          <c:dLbls>
            <c:dLbl>
              <c:idx val="2"/>
              <c:layout>
                <c:manualLayout>
                  <c:x val="-9.0020277777777838E-2"/>
                  <c:y val="-5.7414646464646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23-48DD-A136-C6B949A3E0A8}"/>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'[pliku SGA vs przychody Bilans.xlsx]SGA_vs_Sales_FY'!$B$13:$B$20</c:f>
              <c:strCache>
                <c:ptCount val="7"/>
                <c:pt idx="0">
                  <c:v>2017</c:v>
                </c:pt>
                <c:pt idx="1">
                  <c:v>2018</c:v>
                </c:pt>
                <c:pt idx="2">
                  <c:v>2019</c:v>
                </c:pt>
                <c:pt idx="3">
                  <c:v>2020</c:v>
                </c:pt>
                <c:pt idx="4">
                  <c:v>2021</c:v>
                </c:pt>
                <c:pt idx="5">
                  <c:v>2022</c:v>
                </c:pt>
                <c:pt idx="6">
                  <c:v>2023</c:v>
                </c:pt>
              </c:strCache>
            </c:strRef>
          </c:cat>
          <c:val>
            <c:numRef>
              <c:f>'[pliku SGA vs przychody Bilans.xlsx]SGA_vs_Sales_FY'!$C$13:$C$20</c:f>
              <c:numCache>
                <c:formatCode>0.0</c:formatCode>
                <c:ptCount val="8"/>
                <c:pt idx="0">
                  <c:v>247.43827299999998</c:v>
                </c:pt>
                <c:pt idx="1">
                  <c:v>246.29499999999999</c:v>
                </c:pt>
                <c:pt idx="2">
                  <c:v>283.26600000000002</c:v>
                </c:pt>
                <c:pt idx="3">
                  <c:v>209.4</c:v>
                </c:pt>
                <c:pt idx="4">
                  <c:v>282.89999999999998</c:v>
                </c:pt>
                <c:pt idx="5">
                  <c:v>287.7</c:v>
                </c:pt>
                <c:pt idx="6">
                  <c:v>309.60000000000002</c:v>
                </c:pt>
              </c:numCache>
            </c:numRef>
          </c:val>
          <c:smooth val="0"/>
          <c:extLst>
            <c:ext xmlns:c16="http://schemas.microsoft.com/office/drawing/2014/chart" uri="{C3380CC4-5D6E-409C-BE32-E72D297353CC}">
              <c16:uniqueId val="{00000001-9D23-48DD-A136-C6B949A3E0A8}"/>
            </c:ext>
          </c:extLst>
        </c:ser>
        <c:ser>
          <c:idx val="1"/>
          <c:order val="1"/>
          <c:tx>
            <c:strRef>
              <c:f>'[pliku SGA vs przychody Bilans.xlsx]SGA_vs_Sales_FY'!$D$11</c:f>
              <c:strCache>
                <c:ptCount val="1"/>
                <c:pt idx="0">
                  <c:v>SG&amp;A</c:v>
                </c:pt>
              </c:strCache>
            </c:strRef>
          </c:tx>
          <c:spPr>
            <a:ln w="44450" cap="rnd">
              <a:solidFill>
                <a:srgbClr val="FF0000"/>
              </a:solidFill>
              <a:round/>
            </a:ln>
            <a:effectLst/>
          </c:spPr>
          <c:marker>
            <c:symbol val="circle"/>
            <c:size val="5"/>
            <c:spPr>
              <a:solidFill>
                <a:srgbClr val="FF0000"/>
              </a:solidFill>
              <a:ln w="9525">
                <a:solidFill>
                  <a:schemeClr val="bg1"/>
                </a:solidFill>
              </a:ln>
              <a:effectLst/>
            </c:spPr>
          </c:marker>
          <c:dLbls>
            <c:dLbl>
              <c:idx val="2"/>
              <c:layout>
                <c:manualLayout>
                  <c:x val="-7.515759075907591E-2"/>
                  <c:y val="4.7793434343434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23-48DD-A136-C6B949A3E0A8}"/>
                </c:ext>
              </c:extLst>
            </c:dLbl>
            <c:dLbl>
              <c:idx val="3"/>
              <c:layout>
                <c:manualLayout>
                  <c:x val="-7.5909166666666666E-2"/>
                  <c:y val="6.0621717171717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3-48DD-A136-C6B949A3E0A8}"/>
                </c:ext>
              </c:extLst>
            </c:dLbl>
            <c:dLbl>
              <c:idx val="4"/>
              <c:layout>
                <c:manualLayout>
                  <c:x val="-6.680861111111111E-2"/>
                  <c:y val="5.7414646464646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23-48DD-A136-C6B949A3E0A8}"/>
                </c:ext>
              </c:extLst>
            </c:dLbl>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'[pliku SGA vs przychody Bilans.xlsx]SGA_vs_Sales_FY'!$B$13:$B$20</c:f>
              <c:strCache>
                <c:ptCount val="7"/>
                <c:pt idx="0">
                  <c:v>2017</c:v>
                </c:pt>
                <c:pt idx="1">
                  <c:v>2018</c:v>
                </c:pt>
                <c:pt idx="2">
                  <c:v>2019</c:v>
                </c:pt>
                <c:pt idx="3">
                  <c:v>2020</c:v>
                </c:pt>
                <c:pt idx="4">
                  <c:v>2021</c:v>
                </c:pt>
                <c:pt idx="5">
                  <c:v>2022</c:v>
                </c:pt>
                <c:pt idx="6">
                  <c:v>2023</c:v>
                </c:pt>
              </c:strCache>
            </c:strRef>
          </c:cat>
          <c:val>
            <c:numRef>
              <c:f>'[pliku SGA vs przychody Bilans.xlsx]SGA_vs_Sales_FY'!$D$13:$D$20</c:f>
              <c:numCache>
                <c:formatCode>0.0</c:formatCode>
                <c:ptCount val="8"/>
                <c:pt idx="0">
                  <c:v>114.45</c:v>
                </c:pt>
                <c:pt idx="1">
                  <c:v>121.7</c:v>
                </c:pt>
                <c:pt idx="2">
                  <c:v>145.565</c:v>
                </c:pt>
                <c:pt idx="3">
                  <c:v>119.5</c:v>
                </c:pt>
                <c:pt idx="4">
                  <c:v>145.5</c:v>
                </c:pt>
                <c:pt idx="5">
                  <c:v>144.19999999999999</c:v>
                </c:pt>
                <c:pt idx="6">
                  <c:v>165.2</c:v>
                </c:pt>
              </c:numCache>
            </c:numRef>
          </c:val>
          <c:smooth val="0"/>
          <c:extLst>
            <c:ext xmlns:c16="http://schemas.microsoft.com/office/drawing/2014/chart" uri="{C3380CC4-5D6E-409C-BE32-E72D297353CC}">
              <c16:uniqueId val="{00000005-9D23-48DD-A136-C6B949A3E0A8}"/>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274155888"/>
        <c:axId val="274444280"/>
      </c:lineChart>
      <c:catAx>
        <c:axId val="274155888"/>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274444280"/>
        <c:crosses val="autoZero"/>
        <c:auto val="1"/>
        <c:lblAlgn val="ctr"/>
        <c:lblOffset val="100"/>
        <c:noMultiLvlLbl val="0"/>
      </c:catAx>
      <c:valAx>
        <c:axId val="274444280"/>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274155888"/>
        <c:crosses val="autoZero"/>
        <c:crossBetween val="between"/>
      </c:valAx>
      <c:spPr>
        <a:noFill/>
        <a:ln>
          <a:noFill/>
        </a:ln>
        <a:effectLst/>
      </c:spPr>
    </c:plotArea>
    <c:legend>
      <c:legendPos val="t"/>
      <c:layout>
        <c:manualLayout>
          <c:xMode val="edge"/>
          <c:yMode val="edge"/>
          <c:x val="0.13872832369942195"/>
          <c:y val="0.10001713232321156"/>
          <c:w val="0.44054055555555555"/>
          <c:h val="0.10205017921146953"/>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pl-PL"/>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05555555555558E-2"/>
          <c:y val="0.19242424242424241"/>
          <c:w val="0.92238888888888892"/>
          <c:h val="0.72601994949494952"/>
        </c:manualLayout>
      </c:layout>
      <c:barChart>
        <c:barDir val="col"/>
        <c:grouping val="clustered"/>
        <c:varyColors val="0"/>
        <c:ser>
          <c:idx val="0"/>
          <c:order val="0"/>
          <c:tx>
            <c:strRef>
              <c:f>SGA_vs_Sales_FY!$G$11</c:f>
              <c:strCache>
                <c:ptCount val="1"/>
                <c:pt idx="0">
                  <c:v>Przychody ze sprzedaży</c:v>
                </c:pt>
              </c:strCache>
            </c:strRef>
          </c:tx>
          <c:spPr>
            <a:solidFill>
              <a:schemeClr val="bg1">
                <a:lumMod val="65000"/>
              </a:schemeClr>
            </a:solidFill>
            <a:ln>
              <a:noFill/>
            </a:ln>
            <a:effectLst/>
          </c:spPr>
          <c:invertIfNegative val="0"/>
          <c:cat>
            <c:strRef>
              <c:f>SGA_vs_Sales_FY!$F$13:$F$20</c:f>
              <c:strCache>
                <c:ptCount val="8"/>
                <c:pt idx="0">
                  <c:v>2016</c:v>
                </c:pt>
                <c:pt idx="1">
                  <c:v>2017</c:v>
                </c:pt>
                <c:pt idx="2">
                  <c:v>2018</c:v>
                </c:pt>
                <c:pt idx="3">
                  <c:v>2019</c:v>
                </c:pt>
                <c:pt idx="4">
                  <c:v>2020</c:v>
                </c:pt>
                <c:pt idx="5">
                  <c:v>2021</c:v>
                </c:pt>
                <c:pt idx="6">
                  <c:v>2022</c:v>
                </c:pt>
                <c:pt idx="7">
                  <c:v>2023</c:v>
                </c:pt>
              </c:strCache>
            </c:strRef>
          </c:cat>
          <c:val>
            <c:numRef>
              <c:f>SGA_vs_Sales_FY!$G$13:$G$20</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2651-4F33-A4B9-5945B486DF38}"/>
            </c:ext>
          </c:extLst>
        </c:ser>
        <c:dLbls>
          <c:showLegendKey val="0"/>
          <c:showVal val="0"/>
          <c:showCatName val="0"/>
          <c:showSerName val="0"/>
          <c:showPercent val="0"/>
          <c:showBubbleSize val="0"/>
        </c:dLbls>
        <c:gapWidth val="35"/>
        <c:axId val="274445064"/>
        <c:axId val="274445456"/>
      </c:barChart>
      <c:barChart>
        <c:barDir val="col"/>
        <c:grouping val="clustered"/>
        <c:varyColors val="0"/>
        <c:ser>
          <c:idx val="1"/>
          <c:order val="1"/>
          <c:tx>
            <c:strRef>
              <c:f>SGA_vs_Sales_FY!$H$11</c:f>
              <c:strCache>
                <c:ptCount val="1"/>
                <c:pt idx="0">
                  <c:v>SG&amp;A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Arial" panose="020B0604020202020204" pitchFamily="34" charset="0"/>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SGA_vs_Sales_FY!$F$13:$F$20</c:f>
              <c:strCache>
                <c:ptCount val="8"/>
                <c:pt idx="0">
                  <c:v>2016</c:v>
                </c:pt>
                <c:pt idx="1">
                  <c:v>2017</c:v>
                </c:pt>
                <c:pt idx="2">
                  <c:v>2018</c:v>
                </c:pt>
                <c:pt idx="3">
                  <c:v>2019</c:v>
                </c:pt>
                <c:pt idx="4">
                  <c:v>2020</c:v>
                </c:pt>
                <c:pt idx="5">
                  <c:v>2021</c:v>
                </c:pt>
                <c:pt idx="6">
                  <c:v>2022</c:v>
                </c:pt>
                <c:pt idx="7">
                  <c:v>2023</c:v>
                </c:pt>
              </c:strCache>
            </c:strRef>
          </c:cat>
          <c:val>
            <c:numRef>
              <c:f>SGA_vs_Sales_FY!$H$13:$H$20</c:f>
              <c:numCache>
                <c:formatCode>0.0%</c:formatCode>
                <c:ptCount val="8"/>
                <c:pt idx="0">
                  <c:v>0.44874417800686117</c:v>
                </c:pt>
                <c:pt idx="1">
                  <c:v>0.46253960073508926</c:v>
                </c:pt>
                <c:pt idx="2">
                  <c:v>0.49399999999999999</c:v>
                </c:pt>
                <c:pt idx="3">
                  <c:v>0.51600000000000001</c:v>
                </c:pt>
                <c:pt idx="4">
                  <c:v>0.56999999999999995</c:v>
                </c:pt>
                <c:pt idx="5">
                  <c:v>0.48899999999999999</c:v>
                </c:pt>
                <c:pt idx="6">
                  <c:v>0.501</c:v>
                </c:pt>
                <c:pt idx="7">
                  <c:v>0.53400000000000003</c:v>
                </c:pt>
              </c:numCache>
            </c:numRef>
          </c:val>
          <c:extLst>
            <c:ext xmlns:c16="http://schemas.microsoft.com/office/drawing/2014/chart" uri="{C3380CC4-5D6E-409C-BE32-E72D297353CC}">
              <c16:uniqueId val="{00000001-2651-4F33-A4B9-5945B486DF38}"/>
            </c:ext>
          </c:extLst>
        </c:ser>
        <c:dLbls>
          <c:showLegendKey val="0"/>
          <c:showVal val="0"/>
          <c:showCatName val="0"/>
          <c:showSerName val="0"/>
          <c:showPercent val="0"/>
          <c:showBubbleSize val="0"/>
        </c:dLbls>
        <c:gapWidth val="50"/>
        <c:axId val="274446240"/>
        <c:axId val="274445848"/>
      </c:barChart>
      <c:catAx>
        <c:axId val="274445064"/>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Narrow" panose="020B0606020202030204" pitchFamily="34" charset="0"/>
                <a:ea typeface="+mn-ea"/>
                <a:cs typeface="Arial" panose="020B0604020202020204" pitchFamily="34" charset="0"/>
              </a:defRPr>
            </a:pPr>
            <a:endParaRPr lang="pl-PL"/>
          </a:p>
        </c:txPr>
        <c:crossAx val="274445456"/>
        <c:crosses val="autoZero"/>
        <c:auto val="1"/>
        <c:lblAlgn val="ctr"/>
        <c:lblOffset val="100"/>
        <c:noMultiLvlLbl val="0"/>
      </c:catAx>
      <c:valAx>
        <c:axId val="27444545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274445064"/>
        <c:crosses val="autoZero"/>
        <c:crossBetween val="between"/>
      </c:valAx>
      <c:valAx>
        <c:axId val="274445848"/>
        <c:scaling>
          <c:orientation val="minMax"/>
          <c:max val="1"/>
          <c:min val="0"/>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74446240"/>
        <c:crosses val="max"/>
        <c:crossBetween val="between"/>
      </c:valAx>
      <c:catAx>
        <c:axId val="274446240"/>
        <c:scaling>
          <c:orientation val="minMax"/>
        </c:scaling>
        <c:delete val="1"/>
        <c:axPos val="b"/>
        <c:numFmt formatCode="General" sourceLinked="1"/>
        <c:majorTickMark val="out"/>
        <c:minorTickMark val="none"/>
        <c:tickLblPos val="nextTo"/>
        <c:crossAx val="2744458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89140706259876E-2"/>
          <c:y val="4.379531092288079E-2"/>
          <c:w val="0.91641878151280098"/>
          <c:h val="0.92666227655151001"/>
        </c:manualLayout>
      </c:layout>
      <c:lineChart>
        <c:grouping val="standard"/>
        <c:varyColors val="0"/>
        <c:ser>
          <c:idx val="0"/>
          <c:order val="0"/>
          <c:tx>
            <c:strRef>
              <c:f>Arkusz1!$B$1</c:f>
              <c:strCache>
                <c:ptCount val="1"/>
                <c:pt idx="0">
                  <c:v>zysk/strata  netto</c:v>
                </c:pt>
              </c:strCache>
            </c:strRef>
          </c:tx>
          <c:spPr>
            <a:ln w="28575" cap="rnd">
              <a:solidFill>
                <a:schemeClr val="tx1"/>
              </a:solidFill>
              <a:round/>
            </a:ln>
            <a:effectLst/>
          </c:spPr>
          <c:marker>
            <c:symbol val="circle"/>
            <c:size val="15"/>
            <c:spPr>
              <a:solidFill>
                <a:schemeClr val="bg1"/>
              </a:solidFill>
              <a:ln w="38100">
                <a:solidFill>
                  <a:srgbClr val="FF0000"/>
                </a:solidFill>
              </a:ln>
              <a:effectLst/>
            </c:spPr>
          </c:marker>
          <c:dLbls>
            <c:dLbl>
              <c:idx val="5"/>
              <c:layout>
                <c:manualLayout>
                  <c:x val="2.4271976161451984E-2"/>
                  <c:y val="-7.80890029195788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A-4C00-99B9-1D8EA66AC441}"/>
                </c:ext>
              </c:extLst>
            </c:dLbl>
            <c:dLbl>
              <c:idx val="6"/>
              <c:layout>
                <c:manualLayout>
                  <c:x val="-0.12841673945571919"/>
                  <c:y val="5.960683004512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4A-4C00-99B9-1D8EA66AC441}"/>
                </c:ext>
              </c:extLst>
            </c:dLbl>
            <c:dLbl>
              <c:idx val="7"/>
              <c:layout>
                <c:manualLayout>
                  <c:x val="-1.5798583892982495E-2"/>
                  <c:y val="-5.2752720516676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4A-4C00-99B9-1D8EA66AC441}"/>
                </c:ext>
              </c:extLst>
            </c:dLbl>
            <c:dLbl>
              <c:idx val="8"/>
              <c:layout>
                <c:manualLayout>
                  <c:x val="-2.810670608473819E-3"/>
                  <c:y val="2.3651773865345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4A-4C00-99B9-1D8EA66AC44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Arkusz1!$A$2:$A$10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Arkusz1!$B$2:$B$10</c:f>
              <c:numCache>
                <c:formatCode>#,##0</c:formatCode>
                <c:ptCount val="9"/>
                <c:pt idx="0" formatCode="#\ ##0\ _z_ł">
                  <c:v>46307</c:v>
                </c:pt>
                <c:pt idx="1">
                  <c:v>35815</c:v>
                </c:pt>
                <c:pt idx="2" formatCode="#\ ##0\ _z_ł">
                  <c:v>21728</c:v>
                </c:pt>
                <c:pt idx="3" formatCode="#\ ##0\ _z_ł">
                  <c:v>17365</c:v>
                </c:pt>
                <c:pt idx="4" formatCode="#\ ##0\ _z_ł">
                  <c:v>11761</c:v>
                </c:pt>
                <c:pt idx="5">
                  <c:v>-30439</c:v>
                </c:pt>
                <c:pt idx="6" formatCode="#\ ##0\ _z_ł">
                  <c:v>18480</c:v>
                </c:pt>
                <c:pt idx="7" formatCode="#\ ##0\ _z_ł">
                  <c:v>57443</c:v>
                </c:pt>
                <c:pt idx="8" formatCode="#\ ##0\ _z_ł">
                  <c:v>18373</c:v>
                </c:pt>
              </c:numCache>
            </c:numRef>
          </c:val>
          <c:smooth val="0"/>
          <c:extLst>
            <c:ext xmlns:c16="http://schemas.microsoft.com/office/drawing/2014/chart" uri="{C3380CC4-5D6E-409C-BE32-E72D297353CC}">
              <c16:uniqueId val="{00000004-CB4A-4C00-99B9-1D8EA66AC441}"/>
            </c:ext>
          </c:extLst>
        </c:ser>
        <c:ser>
          <c:idx val="1"/>
          <c:order val="1"/>
          <c:tx>
            <c:strRef>
              <c:f>Arkusz1!$C$1</c:f>
              <c:strCache>
                <c:ptCount val="1"/>
                <c:pt idx="0">
                  <c:v>zysk/strata operacyjna</c:v>
                </c:pt>
              </c:strCache>
            </c:strRef>
          </c:tx>
          <c:spPr>
            <a:ln w="28575" cap="rnd">
              <a:solidFill>
                <a:schemeClr val="bg1">
                  <a:lumMod val="75000"/>
                </a:schemeClr>
              </a:solidFill>
              <a:round/>
            </a:ln>
            <a:effectLst/>
          </c:spPr>
          <c:marker>
            <c:symbol val="circle"/>
            <c:size val="8"/>
            <c:spPr>
              <a:solidFill>
                <a:schemeClr val="tx1">
                  <a:lumMod val="85000"/>
                  <a:lumOff val="15000"/>
                </a:schemeClr>
              </a:solidFill>
              <a:ln w="9525">
                <a:noFill/>
              </a:ln>
              <a:effectLst/>
            </c:spPr>
          </c:marker>
          <c:dLbls>
            <c:dLbl>
              <c:idx val="2"/>
              <c:layout>
                <c:manualLayout>
                  <c:x val="-4.0281866940545474E-2"/>
                  <c:y val="0.107398622047244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4A-4C00-99B9-1D8EA66AC441}"/>
                </c:ext>
              </c:extLst>
            </c:dLbl>
            <c:dLbl>
              <c:idx val="5"/>
              <c:layout>
                <c:manualLayout>
                  <c:x val="-0.1839497206286842"/>
                  <c:y val="-5.673891887109617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r"/>
              <c:showLegendKey val="0"/>
              <c:showVal val="1"/>
              <c:showCatName val="0"/>
              <c:showSerName val="0"/>
              <c:showPercent val="0"/>
              <c:showBubbleSize val="0"/>
              <c:extLst>
                <c:ext xmlns:c15="http://schemas.microsoft.com/office/drawing/2012/chart" uri="{CE6537A1-D6FC-4f65-9D91-7224C49458BB}">
                  <c15:layout>
                    <c:manualLayout>
                      <c:w val="0.12951374779899769"/>
                      <c:h val="8.7528266831814569E-2"/>
                    </c:manualLayout>
                  </c15:layout>
                </c:ext>
                <c:ext xmlns:c16="http://schemas.microsoft.com/office/drawing/2014/chart" uri="{C3380CC4-5D6E-409C-BE32-E72D297353CC}">
                  <c16:uniqueId val="{00000006-CB4A-4C00-99B9-1D8EA66AC441}"/>
                </c:ext>
              </c:extLst>
            </c:dLbl>
            <c:dLbl>
              <c:idx val="6"/>
              <c:layout>
                <c:manualLayout>
                  <c:x val="2.192864859791754E-2"/>
                  <c:y val="1.904520923648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4A-4C00-99B9-1D8EA66AC441}"/>
                </c:ext>
              </c:extLst>
            </c:dLbl>
            <c:dLbl>
              <c:idx val="7"/>
              <c:layout>
                <c:manualLayout>
                  <c:x val="-5.1014589756386515E-2"/>
                  <c:y val="-5.9903617705608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4A-4C00-99B9-1D8EA66AC441}"/>
                </c:ext>
              </c:extLst>
            </c:dLbl>
            <c:dLbl>
              <c:idx val="8"/>
              <c:layout>
                <c:manualLayout>
                  <c:x val="-4.6219746544960981E-4"/>
                  <c:y val="-6.3770419020422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4A-4C00-99B9-1D8EA66AC44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Arkusz1!$C$2:$C$10</c:f>
              <c:numCache>
                <c:formatCode>#,##0</c:formatCode>
                <c:ptCount val="9"/>
                <c:pt idx="0" formatCode="#\ ##0\ _z_ł">
                  <c:v>31286</c:v>
                </c:pt>
                <c:pt idx="1">
                  <c:v>21581</c:v>
                </c:pt>
                <c:pt idx="2" formatCode="#\ ##0\ _z_ł">
                  <c:v>21177</c:v>
                </c:pt>
                <c:pt idx="3" formatCode="#\ ##0\ _z_ł">
                  <c:v>20824</c:v>
                </c:pt>
                <c:pt idx="4" formatCode="#\ ##0\ _z_ł">
                  <c:v>13252</c:v>
                </c:pt>
                <c:pt idx="5">
                  <c:v>-28129</c:v>
                </c:pt>
                <c:pt idx="6" formatCode="#\ ##0\ _z_ł">
                  <c:v>17625</c:v>
                </c:pt>
                <c:pt idx="7" formatCode="#\ ##0\ _z_ł">
                  <c:v>28134</c:v>
                </c:pt>
                <c:pt idx="8" formatCode="#\ ##0\ _z_ł">
                  <c:v>19282</c:v>
                </c:pt>
              </c:numCache>
            </c:numRef>
          </c:val>
          <c:smooth val="0"/>
          <c:extLst>
            <c:ext xmlns:c16="http://schemas.microsoft.com/office/drawing/2014/chart" uri="{C3380CC4-5D6E-409C-BE32-E72D297353CC}">
              <c16:uniqueId val="{0000000A-CB4A-4C00-99B9-1D8EA66AC441}"/>
            </c:ext>
          </c:extLst>
        </c:ser>
        <c:dLbls>
          <c:showLegendKey val="0"/>
          <c:showVal val="0"/>
          <c:showCatName val="0"/>
          <c:showSerName val="0"/>
          <c:showPercent val="0"/>
          <c:showBubbleSize val="0"/>
        </c:dLbls>
        <c:marker val="1"/>
        <c:smooth val="0"/>
        <c:axId val="413330344"/>
        <c:axId val="413327208"/>
      </c:lineChart>
      <c:dateAx>
        <c:axId val="413330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413327208"/>
        <c:crossesAt val="0"/>
        <c:auto val="0"/>
        <c:lblOffset val="1000"/>
        <c:baseTimeUnit val="days"/>
        <c:majorUnit val="1"/>
      </c:dateAx>
      <c:valAx>
        <c:axId val="413327208"/>
        <c:scaling>
          <c:orientation val="minMax"/>
          <c:max val="70000"/>
        </c:scaling>
        <c:delete val="0"/>
        <c:axPos val="l"/>
        <c:majorGridlines>
          <c:spPr>
            <a:ln w="6350" cap="flat" cmpd="sng" algn="ctr">
              <a:solidFill>
                <a:schemeClr val="bg1">
                  <a:lumMod val="85000"/>
                </a:schemeClr>
              </a:solidFill>
              <a:round/>
            </a:ln>
            <a:effectLst/>
          </c:spPr>
        </c:majorGridlines>
        <c:numFmt formatCode="#\ ##0\ _z_ł"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413330344"/>
        <c:crosses val="autoZero"/>
        <c:crossBetween val="between"/>
        <c:majorUnit val="10000"/>
        <c:minorUnit val="1000"/>
      </c:valAx>
      <c:spPr>
        <a:noFill/>
        <a:ln>
          <a:noFill/>
        </a:ln>
        <a:effectLst/>
      </c:spPr>
    </c:plotArea>
    <c:plotVisOnly val="1"/>
    <c:dispBlanksAs val="gap"/>
    <c:showDLblsOverMax val="0"/>
  </c:chart>
  <c:spPr>
    <a:noFill/>
    <a:ln>
      <a:noFill/>
    </a:ln>
    <a:effectLst/>
  </c:spPr>
  <c:txPr>
    <a:bodyPr/>
    <a:lstStyle/>
    <a:p>
      <a:pPr>
        <a:defRPr sz="1000">
          <a:latin typeface="Arial Narrow" panose="020B060602020203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83779020376081E-2"/>
          <c:y val="1.7695305657244805E-2"/>
          <c:w val="0.90635132564951115"/>
          <c:h val="0.92301820866141737"/>
        </c:manualLayout>
      </c:layout>
      <c:lineChart>
        <c:grouping val="standard"/>
        <c:varyColors val="0"/>
        <c:ser>
          <c:idx val="0"/>
          <c:order val="0"/>
          <c:tx>
            <c:strRef>
              <c:f>Arkusz1!$B$1</c:f>
              <c:strCache>
                <c:ptCount val="1"/>
                <c:pt idx="0">
                  <c:v>powierzchnia salonów (m2)</c:v>
                </c:pt>
              </c:strCache>
            </c:strRef>
          </c:tx>
          <c:spPr>
            <a:ln w="28575" cap="rnd">
              <a:solidFill>
                <a:schemeClr val="tx1"/>
              </a:solidFill>
              <a:round/>
            </a:ln>
            <a:effectLst/>
          </c:spPr>
          <c:marker>
            <c:symbol val="circle"/>
            <c:size val="15"/>
            <c:spPr>
              <a:solidFill>
                <a:schemeClr val="bg1"/>
              </a:solidFill>
              <a:ln w="38100">
                <a:solidFill>
                  <a:srgbClr val="FF0000"/>
                </a:solidFill>
              </a:ln>
              <a:effectLst/>
            </c:spPr>
          </c:marker>
          <c:dLbls>
            <c:dLbl>
              <c:idx val="8"/>
              <c:layout>
                <c:manualLayout>
                  <c:x val="-4.0119528421244749E-2"/>
                  <c:y val="-6.9444120406765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40-4AD4-A32F-435DFDC1CEF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Arkusz1!$A$2:$A$12</c:f>
              <c:numCache>
                <c:formatCode>General</c:formatCode>
                <c:ptCount val="11"/>
                <c:pt idx="0">
                  <c:v>2015</c:v>
                </c:pt>
                <c:pt idx="1">
                  <c:v>2016</c:v>
                </c:pt>
                <c:pt idx="2">
                  <c:v>2017</c:v>
                </c:pt>
                <c:pt idx="3">
                  <c:v>2018</c:v>
                </c:pt>
                <c:pt idx="4">
                  <c:v>2019</c:v>
                </c:pt>
                <c:pt idx="5">
                  <c:v>2020</c:v>
                </c:pt>
                <c:pt idx="6">
                  <c:v>2021</c:v>
                </c:pt>
                <c:pt idx="7">
                  <c:v>2022</c:v>
                </c:pt>
                <c:pt idx="8">
                  <c:v>2023</c:v>
                </c:pt>
              </c:numCache>
            </c:numRef>
          </c:cat>
          <c:val>
            <c:numRef>
              <c:f>Arkusz1!$B$2:$B$12</c:f>
              <c:numCache>
                <c:formatCode>#\ ##0\ _z_ł</c:formatCode>
                <c:ptCount val="11"/>
                <c:pt idx="0">
                  <c:v>27200</c:v>
                </c:pt>
                <c:pt idx="1">
                  <c:v>31500</c:v>
                </c:pt>
                <c:pt idx="2">
                  <c:v>33400</c:v>
                </c:pt>
                <c:pt idx="3">
                  <c:v>38400</c:v>
                </c:pt>
                <c:pt idx="4">
                  <c:v>43600</c:v>
                </c:pt>
                <c:pt idx="5">
                  <c:v>41300</c:v>
                </c:pt>
                <c:pt idx="6">
                  <c:v>42500</c:v>
                </c:pt>
                <c:pt idx="7">
                  <c:v>50700</c:v>
                </c:pt>
                <c:pt idx="8">
                  <c:v>47200</c:v>
                </c:pt>
              </c:numCache>
            </c:numRef>
          </c:val>
          <c:smooth val="0"/>
          <c:extLst>
            <c:ext xmlns:c16="http://schemas.microsoft.com/office/drawing/2014/chart" uri="{C3380CC4-5D6E-409C-BE32-E72D297353CC}">
              <c16:uniqueId val="{00000001-2140-4AD4-A32F-435DFDC1CEFA}"/>
            </c:ext>
          </c:extLst>
        </c:ser>
        <c:dLbls>
          <c:dLblPos val="t"/>
          <c:showLegendKey val="0"/>
          <c:showVal val="1"/>
          <c:showCatName val="0"/>
          <c:showSerName val="0"/>
          <c:showPercent val="0"/>
          <c:showBubbleSize val="0"/>
        </c:dLbls>
        <c:marker val="1"/>
        <c:smooth val="0"/>
        <c:axId val="411389344"/>
        <c:axId val="411389736"/>
      </c:lineChart>
      <c:catAx>
        <c:axId val="4113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411389736"/>
        <c:crossesAt val="0"/>
        <c:auto val="1"/>
        <c:lblAlgn val="ctr"/>
        <c:lblOffset val="100"/>
        <c:noMultiLvlLbl val="0"/>
      </c:catAx>
      <c:valAx>
        <c:axId val="411389736"/>
        <c:scaling>
          <c:orientation val="minMax"/>
          <c:max val="60000"/>
          <c:min val="10000"/>
        </c:scaling>
        <c:delete val="0"/>
        <c:axPos val="l"/>
        <c:majorGridlines>
          <c:spPr>
            <a:ln w="6350" cap="flat" cmpd="sng" algn="ctr">
              <a:solidFill>
                <a:schemeClr val="bg1">
                  <a:lumMod val="85000"/>
                </a:schemeClr>
              </a:solidFill>
              <a:round/>
            </a:ln>
            <a:effectLst/>
          </c:spPr>
        </c:majorGridlines>
        <c:numFmt formatCode="#\ ##0\ _z_ł"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crossAx val="411389344"/>
        <c:crosses val="autoZero"/>
        <c:crossBetween val="between"/>
        <c:majorUnit val="10000"/>
        <c:minorUnit val="1000"/>
      </c:valAx>
      <c:spPr>
        <a:noFill/>
        <a:ln>
          <a:noFill/>
        </a:ln>
        <a:effectLst/>
      </c:spPr>
    </c:plotArea>
    <c:legend>
      <c:legendPos val="b"/>
      <c:layout>
        <c:manualLayout>
          <c:xMode val="edge"/>
          <c:yMode val="edge"/>
          <c:x val="0.6474843435268266"/>
          <c:y val="0.69092871543231005"/>
          <c:w val="0.34870979982923822"/>
          <c:h val="0.11717706519561767"/>
        </c:manualLayout>
      </c:layout>
      <c:overlay val="0"/>
      <c:spPr>
        <a:noFill/>
        <a:ln>
          <a:noFill/>
        </a:ln>
        <a:effectLst/>
      </c:spPr>
      <c:txPr>
        <a:bodyPr rot="0" spcFirstLastPara="1" vertOverflow="ellipsis" vert="horz" wrap="square" anchor="b" anchorCtr="0"/>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pl-PL"/>
        </a:p>
      </c:txPr>
    </c:legend>
    <c:plotVisOnly val="1"/>
    <c:dispBlanksAs val="gap"/>
    <c:showDLblsOverMax val="0"/>
  </c:chart>
  <c:spPr>
    <a:solidFill>
      <a:schemeClr val="bg1"/>
    </a:solidFill>
    <a:ln w="9525" cap="flat" cmpd="sng" algn="ctr">
      <a:solidFill>
        <a:schemeClr val="tx1">
          <a:lumMod val="15000"/>
          <a:lumOff val="85000"/>
        </a:schemeClr>
      </a:solidFill>
      <a:round/>
    </a:ln>
    <a:effectLst>
      <a:outerShdw blurRad="12700" dist="50800" dir="5400000" algn="ctr" rotWithShape="0">
        <a:srgbClr val="000000">
          <a:alpha val="43137"/>
        </a:srgbClr>
      </a:outerShdw>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pl-PL"/>
              <a:t>31.12.2023</a:t>
            </a:r>
          </a:p>
          <a:p>
            <a:pPr>
              <a:defRPr/>
            </a:pPr>
            <a:r>
              <a:rPr lang="pl-PL"/>
              <a:t>Struktura towarów wg kolekcji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pl-PL" sz="1400" b="1" i="0" u="none" strike="noStrike" kern="1200" cap="all" spc="50" baseline="0">
                <a:solidFill>
                  <a:sysClr val="windowText" lastClr="000000">
                    <a:lumMod val="65000"/>
                    <a:lumOff val="35000"/>
                  </a:sysClr>
                </a:solidFill>
              </a:rPr>
              <a:t>31.12.2022</a:t>
            </a:r>
          </a:p>
          <a:p>
            <a:pPr>
              <a:defRPr/>
            </a:pPr>
            <a:r>
              <a:rPr lang="pl-PL" sz="1400" b="1" i="0" u="none" strike="noStrike" kern="1200" cap="all" spc="50" baseline="0">
                <a:solidFill>
                  <a:sysClr val="windowText" lastClr="000000">
                    <a:lumMod val="65000"/>
                    <a:lumOff val="35000"/>
                  </a:sysClr>
                </a:solidFill>
              </a:rPr>
              <a:t>Struktura towarów wg kolekcji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81080377576819918"/>
          <c:y val="0.32076490438695165"/>
          <c:w val="0.18919622423180096"/>
          <c:h val="0.464879286783366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pl-PL" sz="1400" b="1" i="0" u="none" strike="noStrike" kern="1200" cap="all" spc="50" baseline="0">
                <a:solidFill>
                  <a:sysClr val="windowText" lastClr="000000">
                    <a:lumMod val="65000"/>
                    <a:lumOff val="35000"/>
                  </a:sysClr>
                </a:solidFill>
              </a:rPr>
              <a:t>31.12.2022</a:t>
            </a:r>
          </a:p>
          <a:p>
            <a:pPr>
              <a:defRPr/>
            </a:pPr>
            <a:r>
              <a:rPr lang="pl-PL" sz="1400" b="1" i="0" u="none" strike="noStrike" kern="1200" cap="all" spc="50" baseline="0">
                <a:solidFill>
                  <a:sysClr val="windowText" lastClr="000000">
                    <a:lumMod val="65000"/>
                    <a:lumOff val="35000"/>
                  </a:sysClr>
                </a:solidFill>
              </a:rPr>
              <a:t>Struktura towarów wg kolekcji </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doughnutChart>
        <c:varyColors val="1"/>
        <c:ser>
          <c:idx val="0"/>
          <c:order val="0"/>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207-48DE-A794-244D26995408}"/>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207-48DE-A794-244D26995408}"/>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207-48DE-A794-244D26995408}"/>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207-48DE-A794-244D26995408}"/>
              </c:ext>
            </c:extLst>
          </c:dPt>
          <c:dPt>
            <c:idx val="4"/>
            <c:bubble3D val="0"/>
            <c:spPr>
              <a:solidFill>
                <a:schemeClr val="accent4">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207-48DE-A794-244D26995408}"/>
              </c:ext>
            </c:extLst>
          </c:dPt>
          <c:dPt>
            <c:idx val="5"/>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3207-48DE-A794-244D26995408}"/>
              </c:ext>
            </c:extLst>
          </c:dPt>
          <c:dLbls>
            <c:dLbl>
              <c:idx val="3"/>
              <c:layout>
                <c:manualLayout>
                  <c:x val="1.5049461774367149E-2"/>
                  <c:y val="-3.579081509115417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207-48DE-A794-244D26995408}"/>
                </c:ext>
              </c:extLst>
            </c:dLbl>
            <c:dLbl>
              <c:idx val="4"/>
              <c:delete val="1"/>
              <c:extLst>
                <c:ext xmlns:c15="http://schemas.microsoft.com/office/drawing/2012/chart" uri="{CE6537A1-D6FC-4f65-9D91-7224C49458BB}"/>
                <c:ext xmlns:c16="http://schemas.microsoft.com/office/drawing/2014/chart" uri="{C3380CC4-5D6E-409C-BE32-E72D297353CC}">
                  <c16:uniqueId val="{00000009-3207-48DE-A794-244D26995408}"/>
                </c:ext>
              </c:extLst>
            </c:dLbl>
            <c:dLbl>
              <c:idx val="5"/>
              <c:layout>
                <c:manualLayout>
                  <c:x val="6.3207739452341732E-2"/>
                  <c:y val="-6.2438560088141611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207-48DE-A794-244D26995408}"/>
                </c:ext>
              </c:extLst>
            </c:dLbl>
            <c:spPr>
              <a:noFill/>
              <a:ln>
                <a:solidFill>
                  <a:sysClr val="windowText" lastClr="000000">
                    <a:lumMod val="25000"/>
                    <a:lumOff val="75000"/>
                  </a:sysClr>
                </a:solidFill>
              </a:ln>
              <a:effectLst>
                <a:innerShdw blurRad="114300">
                  <a:prstClr val="black"/>
                </a:innerShdw>
              </a:effectLst>
            </c:spPr>
            <c:txPr>
              <a:bodyPr rot="0" spcFirstLastPara="1" vertOverflow="clip" horzOverflow="clip" vert="horz" wrap="square" lIns="38100" tIns="19050" rIns="38100" bIns="19050" anchor="ctr" anchorCtr="0">
                <a:spAutoFit/>
              </a:bodyPr>
              <a:lstStyle/>
              <a:p>
                <a:pPr algn="ctr">
                  <a:defRPr lang="en-US" sz="900" b="1" i="0" u="none" strike="noStrike" kern="1200" baseline="0">
                    <a:solidFill>
                      <a:schemeClr val="lt1"/>
                    </a:solidFill>
                    <a:latin typeface="+mn-lt"/>
                    <a:ea typeface="+mn-ea"/>
                    <a:cs typeface="+mn-cs"/>
                  </a:defRPr>
                </a:pPr>
                <a:endParaRPr lang="pl-PL"/>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wiekowanie!$F$96:$F$101</c:f>
              <c:strCache>
                <c:ptCount val="6"/>
                <c:pt idx="0">
                  <c:v>2023</c:v>
                </c:pt>
                <c:pt idx="1">
                  <c:v>2022 JZ</c:v>
                </c:pt>
                <c:pt idx="2">
                  <c:v>2022 WL</c:v>
                </c:pt>
                <c:pt idx="3">
                  <c:v>2021 JZ</c:v>
                </c:pt>
                <c:pt idx="4">
                  <c:v>2021 WL</c:v>
                </c:pt>
                <c:pt idx="5">
                  <c:v>do 2020</c:v>
                </c:pt>
              </c:strCache>
            </c:strRef>
          </c:cat>
          <c:val>
            <c:numRef>
              <c:f>wiekowanie!$G$96:$G$101</c:f>
              <c:numCache>
                <c:formatCode>0%</c:formatCode>
                <c:ptCount val="6"/>
                <c:pt idx="0">
                  <c:v>0.57127951198806892</c:v>
                </c:pt>
                <c:pt idx="1">
                  <c:v>0.29542244156545239</c:v>
                </c:pt>
                <c:pt idx="2">
                  <c:v>6.9162087727294957E-2</c:v>
                </c:pt>
                <c:pt idx="3">
                  <c:v>2.4606719661537994E-2</c:v>
                </c:pt>
                <c:pt idx="4">
                  <c:v>7.4499973753451585E-3</c:v>
                </c:pt>
                <c:pt idx="5">
                  <c:v>3.2079241682300627E-2</c:v>
                </c:pt>
              </c:numCache>
            </c:numRef>
          </c:val>
          <c:extLst>
            <c:ext xmlns:c16="http://schemas.microsoft.com/office/drawing/2014/chart" uri="{C3380CC4-5D6E-409C-BE32-E72D297353CC}">
              <c16:uniqueId val="{0000000C-3207-48DE-A794-244D26995408}"/>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83565927542452945"/>
          <c:y val="0.32076490438695165"/>
          <c:w val="0.1308856031400065"/>
          <c:h val="0.464879286783366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0.18882</cdr:y>
    </cdr:to>
    <cdr:sp macro="" textlink="">
      <cdr:nvSpPr>
        <cdr:cNvPr id="2" name="pole tekstowe 1">
          <a:extLst xmlns:a="http://schemas.openxmlformats.org/drawingml/2006/main">
            <a:ext uri="{FF2B5EF4-FFF2-40B4-BE49-F238E27FC236}">
              <a16:creationId xmlns:a16="http://schemas.microsoft.com/office/drawing/2014/main" id="{B1E406C5-A5EF-4BC7-AFD1-F9AED3A655D2}"/>
            </a:ext>
          </a:extLst>
        </cdr:cNvPr>
        <cdr:cNvSpPr txBox="1"/>
      </cdr:nvSpPr>
      <cdr:spPr>
        <a:xfrm xmlns:a="http://schemas.openxmlformats.org/drawingml/2006/main">
          <a:off x="0" y="0"/>
          <a:ext cx="3844925" cy="551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pl-PL" sz="1600" b="1" i="0" baseline="0" dirty="0">
              <a:solidFill>
                <a:schemeClr val="tx1">
                  <a:lumMod val="85000"/>
                  <a:lumOff val="15000"/>
                </a:schemeClr>
              </a:solidFill>
              <a:effectLst/>
              <a:latin typeface="Arial Narrow" panose="020B0606020202030204" pitchFamily="34" charset="0"/>
              <a:cs typeface="Arial" panose="020B0604020202020204" pitchFamily="34" charset="0"/>
            </a:rPr>
            <a:t>Przychody ze sprzedaży vs koszty sprzedaży i ogólnego zarządu </a:t>
          </a:r>
          <a:r>
            <a:rPr lang="en-US" sz="1600" b="1" i="0" baseline="0" dirty="0">
              <a:solidFill>
                <a:schemeClr val="tx1">
                  <a:lumMod val="85000"/>
                  <a:lumOff val="15000"/>
                </a:schemeClr>
              </a:solidFill>
              <a:effectLst/>
              <a:latin typeface="Arial Narrow" panose="020B0606020202030204" pitchFamily="34" charset="0"/>
              <a:cs typeface="Arial" panose="020B0604020202020204" pitchFamily="34" charset="0"/>
            </a:rPr>
            <a:t>SG&amp;A </a:t>
          </a:r>
          <a:r>
            <a:rPr lang="pl-PL" sz="1600" b="1" i="0" baseline="0" dirty="0">
              <a:solidFill>
                <a:schemeClr val="tx1">
                  <a:lumMod val="85000"/>
                  <a:lumOff val="15000"/>
                </a:schemeClr>
              </a:solidFill>
              <a:effectLst/>
              <a:latin typeface="Arial Narrow" panose="020B0606020202030204" pitchFamily="34" charset="0"/>
              <a:cs typeface="Arial" panose="020B0604020202020204" pitchFamily="34" charset="0"/>
            </a:rPr>
            <a:t>w mln zł.</a:t>
          </a:r>
          <a:endParaRPr lang="pl-PL" sz="1600" b="1" dirty="0">
            <a:solidFill>
              <a:schemeClr val="tx1">
                <a:lumMod val="85000"/>
                <a:lumOff val="15000"/>
              </a:schemeClr>
            </a:solidFill>
            <a:effectLst/>
            <a:latin typeface="Arial Narrow" panose="020B060602020203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pole tekstowe 1">
          <a:extLst xmlns:a="http://schemas.openxmlformats.org/drawingml/2006/main">
            <a:ext uri="{FF2B5EF4-FFF2-40B4-BE49-F238E27FC236}">
              <a16:creationId xmlns:a16="http://schemas.microsoft.com/office/drawing/2014/main" id="{5CE01C1D-B410-40F3-9739-D27A9EC74CF0}"/>
            </a:ext>
          </a:extLst>
        </cdr:cNvPr>
        <cdr:cNvSpPr txBox="1"/>
      </cdr:nvSpPr>
      <cdr:spPr>
        <a:xfrm xmlns:a="http://schemas.openxmlformats.org/drawingml/2006/main">
          <a:off x="0" y="0"/>
          <a:ext cx="3020099" cy="21087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i="0" baseline="0" dirty="0">
              <a:solidFill>
                <a:schemeClr val="tx1"/>
              </a:solidFill>
              <a:effectLst/>
              <a:latin typeface="Arial Narrow" panose="020B0606020202030204" pitchFamily="34" charset="0"/>
              <a:ea typeface="+mn-ea"/>
              <a:cs typeface="Arial" panose="020B0604020202020204" pitchFamily="34" charset="0"/>
            </a:rPr>
            <a:t>Koszty SG&amp;A jako % przychodów ze sprzedaży</a:t>
          </a:r>
        </a:p>
      </cdr:txBody>
    </cdr:sp>
  </cdr:relSizeAnchor>
</c:userShapes>
</file>

<file path=ppt/drawings/drawing3.xml><?xml version="1.0" encoding="utf-8"?>
<c:userShapes xmlns:c="http://schemas.openxmlformats.org/drawingml/2006/chart">
  <cdr:relSizeAnchor xmlns:cdr="http://schemas.openxmlformats.org/drawingml/2006/chartDrawing">
    <cdr:from>
      <cdr:x>0.30619</cdr:x>
      <cdr:y>0.42661</cdr:y>
    </cdr:from>
    <cdr:to>
      <cdr:x>0.53038</cdr:x>
      <cdr:y>0.63333</cdr:y>
    </cdr:to>
    <cdr:sp macro="" textlink="">
      <cdr:nvSpPr>
        <cdr:cNvPr id="2" name="pole tekstowe 1">
          <a:extLst xmlns:a="http://schemas.openxmlformats.org/drawingml/2006/main">
            <a:ext uri="{FF2B5EF4-FFF2-40B4-BE49-F238E27FC236}">
              <a16:creationId xmlns:a16="http://schemas.microsoft.com/office/drawing/2014/main" id="{80B04D69-24D7-93D5-87D9-CECD1E84581E}"/>
            </a:ext>
          </a:extLst>
        </cdr:cNvPr>
        <cdr:cNvSpPr txBox="1">
          <a:spLocks xmlns:a="http://schemas.openxmlformats.org/drawingml/2006/main"/>
        </cdr:cNvSpPr>
      </cdr:nvSpPr>
      <cdr:spPr>
        <a:xfrm xmlns:a="http://schemas.openxmlformats.org/drawingml/2006/main">
          <a:off x="1229825" y="1561174"/>
          <a:ext cx="900447" cy="756485"/>
        </a:xfrm>
        <a:prstGeom xmlns:a="http://schemas.openxmlformats.org/drawingml/2006/main" prst="rect">
          <a:avLst/>
        </a:prstGeom>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l-PL" sz="1100" dirty="0">
              <a:latin typeface="Arial" panose="020B0604020202020204" pitchFamily="34" charset="0"/>
              <a:cs typeface="Arial" panose="020B0604020202020204" pitchFamily="34" charset="0"/>
            </a:rPr>
            <a:t>wartość </a:t>
          </a:r>
          <a:br>
            <a:rPr lang="pl-PL" sz="1100" dirty="0">
              <a:latin typeface="Arial" panose="020B0604020202020204" pitchFamily="34" charset="0"/>
              <a:cs typeface="Arial" panose="020B0604020202020204" pitchFamily="34" charset="0"/>
            </a:rPr>
          </a:br>
          <a:r>
            <a:rPr lang="pl-PL" sz="1100" dirty="0">
              <a:latin typeface="Arial" panose="020B0604020202020204" pitchFamily="34" charset="0"/>
              <a:cs typeface="Arial" panose="020B0604020202020204" pitchFamily="34" charset="0"/>
            </a:rPr>
            <a:t>bilansowa</a:t>
          </a:r>
          <a:br>
            <a:rPr lang="pl-PL" sz="1100" baseline="0" dirty="0">
              <a:latin typeface="Arial" panose="020B0604020202020204" pitchFamily="34" charset="0"/>
              <a:cs typeface="Arial" panose="020B0604020202020204" pitchFamily="34" charset="0"/>
            </a:rPr>
          </a:br>
          <a:r>
            <a:rPr lang="pl-PL" sz="1100" baseline="0" dirty="0">
              <a:latin typeface="Arial" panose="020B0604020202020204" pitchFamily="34" charset="0"/>
              <a:cs typeface="Arial" panose="020B0604020202020204" pitchFamily="34" charset="0"/>
            </a:rPr>
            <a:t>towarów</a:t>
          </a:r>
        </a:p>
        <a:p xmlns:a="http://schemas.openxmlformats.org/drawingml/2006/main">
          <a:pPr algn="ctr"/>
          <a:r>
            <a:rPr lang="pl-PL" sz="2000" dirty="0">
              <a:solidFill>
                <a:schemeClr val="tx1">
                  <a:lumMod val="85000"/>
                  <a:lumOff val="15000"/>
                </a:schemeClr>
              </a:solidFill>
              <a:latin typeface="Arial Narrow" panose="020B0606020202030204" pitchFamily="34" charset="0"/>
            </a:rPr>
            <a:t>79,0 mln zł</a:t>
          </a:r>
          <a:endParaRPr lang="pl-PL" sz="1100" dirty="0">
            <a:solidFill>
              <a:schemeClr val="tx1">
                <a:lumMod val="85000"/>
                <a:lumOff val="15000"/>
              </a:schemeClr>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0.31878</cdr:x>
      <cdr:y>0.44292</cdr:y>
    </cdr:from>
    <cdr:to>
      <cdr:x>0.54292</cdr:x>
      <cdr:y>0.65078</cdr:y>
    </cdr:to>
    <cdr:sp macro="" textlink="">
      <cdr:nvSpPr>
        <cdr:cNvPr id="2" name="pole tekstowe 1">
          <a:extLst xmlns:a="http://schemas.openxmlformats.org/drawingml/2006/main">
            <a:ext uri="{FF2B5EF4-FFF2-40B4-BE49-F238E27FC236}">
              <a16:creationId xmlns:a16="http://schemas.microsoft.com/office/drawing/2014/main" id="{32D75BA1-195E-C53F-6031-64898C415DBA}"/>
            </a:ext>
          </a:extLst>
        </cdr:cNvPr>
        <cdr:cNvSpPr txBox="1">
          <a:spLocks xmlns:a="http://schemas.openxmlformats.org/drawingml/2006/main"/>
        </cdr:cNvSpPr>
      </cdr:nvSpPr>
      <cdr:spPr>
        <a:xfrm xmlns:a="http://schemas.openxmlformats.org/drawingml/2006/main">
          <a:off x="1280625" y="1611974"/>
          <a:ext cx="900447" cy="756485"/>
        </a:xfrm>
        <a:prstGeom xmlns:a="http://schemas.openxmlformats.org/drawingml/2006/main" prst="rect">
          <a:avLst/>
        </a:prstGeom>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l-PL" sz="1100" dirty="0">
              <a:latin typeface="Arial" panose="020B0604020202020204" pitchFamily="34" charset="0"/>
              <a:cs typeface="Arial" panose="020B0604020202020204" pitchFamily="34" charset="0"/>
            </a:rPr>
            <a:t>wartość </a:t>
          </a:r>
          <a:br>
            <a:rPr lang="pl-PL" sz="1100" dirty="0">
              <a:latin typeface="Arial" panose="020B0604020202020204" pitchFamily="34" charset="0"/>
              <a:cs typeface="Arial" panose="020B0604020202020204" pitchFamily="34" charset="0"/>
            </a:rPr>
          </a:br>
          <a:r>
            <a:rPr lang="pl-PL" sz="1100" dirty="0">
              <a:latin typeface="Arial" panose="020B0604020202020204" pitchFamily="34" charset="0"/>
              <a:cs typeface="Arial" panose="020B0604020202020204" pitchFamily="34" charset="0"/>
            </a:rPr>
            <a:t>bilansowa</a:t>
          </a:r>
          <a:br>
            <a:rPr lang="pl-PL" sz="1100" baseline="0" dirty="0">
              <a:latin typeface="Arial" panose="020B0604020202020204" pitchFamily="34" charset="0"/>
              <a:cs typeface="Arial" panose="020B0604020202020204" pitchFamily="34" charset="0"/>
            </a:rPr>
          </a:br>
          <a:r>
            <a:rPr lang="pl-PL" sz="1100" baseline="0" dirty="0">
              <a:latin typeface="Arial" panose="020B0604020202020204" pitchFamily="34" charset="0"/>
              <a:cs typeface="Arial" panose="020B0604020202020204" pitchFamily="34" charset="0"/>
            </a:rPr>
            <a:t>towarów</a:t>
          </a:r>
        </a:p>
        <a:p xmlns:a="http://schemas.openxmlformats.org/drawingml/2006/main">
          <a:pPr algn="ctr"/>
          <a:r>
            <a:rPr lang="pl-PL" sz="2000" dirty="0">
              <a:solidFill>
                <a:schemeClr val="tx1">
                  <a:lumMod val="85000"/>
                  <a:lumOff val="15000"/>
                </a:schemeClr>
              </a:solidFill>
              <a:latin typeface="Arial Narrow" panose="020B0606020202030204" pitchFamily="34" charset="0"/>
            </a:rPr>
            <a:t>86,3 mln zł</a:t>
          </a:r>
          <a:endParaRPr lang="pl-PL" sz="1100" dirty="0">
            <a:solidFill>
              <a:schemeClr val="tx1">
                <a:lumMod val="85000"/>
                <a:lumOff val="15000"/>
              </a:schemeClr>
            </a:solidFill>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9947B8-F62D-4511-AD4D-0A5C0289AFD5}" type="datetimeFigureOut">
              <a:rPr lang="pl-PL" smtClean="0"/>
              <a:t>2024-05-08</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A3609A-930C-475D-955E-4A1D7305C5B4}" type="slidenum">
              <a:rPr lang="pl-PL" smtClean="0"/>
              <a:t>‹#›</a:t>
            </a:fld>
            <a:endParaRPr lang="pl-PL"/>
          </a:p>
        </p:txBody>
      </p:sp>
    </p:spTree>
    <p:extLst>
      <p:ext uri="{BB962C8B-B14F-4D97-AF65-F5344CB8AC3E}">
        <p14:creationId xmlns:p14="http://schemas.microsoft.com/office/powerpoint/2010/main" val="403330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EA38F63-76C6-4F8B-AABC-A09C510907C1}" type="slidenum">
              <a:rPr lang="pl-PL" smtClean="0"/>
              <a:t>2</a:t>
            </a:fld>
            <a:endParaRPr lang="pl-PL"/>
          </a:p>
        </p:txBody>
      </p:sp>
    </p:spTree>
    <p:extLst>
      <p:ext uri="{BB962C8B-B14F-4D97-AF65-F5344CB8AC3E}">
        <p14:creationId xmlns:p14="http://schemas.microsoft.com/office/powerpoint/2010/main" val="236975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3</a:t>
            </a:fld>
            <a:endParaRPr lang="pl-PL"/>
          </a:p>
        </p:txBody>
      </p:sp>
    </p:spTree>
    <p:extLst>
      <p:ext uri="{BB962C8B-B14F-4D97-AF65-F5344CB8AC3E}">
        <p14:creationId xmlns:p14="http://schemas.microsoft.com/office/powerpoint/2010/main" val="33191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4</a:t>
            </a:fld>
            <a:endParaRPr lang="pl-PL"/>
          </a:p>
        </p:txBody>
      </p:sp>
    </p:spTree>
    <p:extLst>
      <p:ext uri="{BB962C8B-B14F-4D97-AF65-F5344CB8AC3E}">
        <p14:creationId xmlns:p14="http://schemas.microsoft.com/office/powerpoint/2010/main" val="207746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6</a:t>
            </a:fld>
            <a:endParaRPr lang="pl-PL"/>
          </a:p>
        </p:txBody>
      </p:sp>
    </p:spTree>
    <p:extLst>
      <p:ext uri="{BB962C8B-B14F-4D97-AF65-F5344CB8AC3E}">
        <p14:creationId xmlns:p14="http://schemas.microsoft.com/office/powerpoint/2010/main" val="41080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9</a:t>
            </a:fld>
            <a:endParaRPr lang="pl-PL"/>
          </a:p>
        </p:txBody>
      </p:sp>
    </p:spTree>
    <p:extLst>
      <p:ext uri="{BB962C8B-B14F-4D97-AF65-F5344CB8AC3E}">
        <p14:creationId xmlns:p14="http://schemas.microsoft.com/office/powerpoint/2010/main" val="301783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13</a:t>
            </a:fld>
            <a:endParaRPr lang="pl-PL"/>
          </a:p>
        </p:txBody>
      </p:sp>
    </p:spTree>
    <p:extLst>
      <p:ext uri="{BB962C8B-B14F-4D97-AF65-F5344CB8AC3E}">
        <p14:creationId xmlns:p14="http://schemas.microsoft.com/office/powerpoint/2010/main" val="27440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14</a:t>
            </a:fld>
            <a:endParaRPr lang="pl-PL"/>
          </a:p>
        </p:txBody>
      </p:sp>
    </p:spTree>
    <p:extLst>
      <p:ext uri="{BB962C8B-B14F-4D97-AF65-F5344CB8AC3E}">
        <p14:creationId xmlns:p14="http://schemas.microsoft.com/office/powerpoint/2010/main" val="392165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6F390E8-D1BD-415A-8E1D-81A9526C697A}" type="slidenum">
              <a:rPr lang="pl-PL" smtClean="0"/>
              <a:t>16</a:t>
            </a:fld>
            <a:endParaRPr lang="pl-PL"/>
          </a:p>
        </p:txBody>
      </p:sp>
    </p:spTree>
    <p:extLst>
      <p:ext uri="{BB962C8B-B14F-4D97-AF65-F5344CB8AC3E}">
        <p14:creationId xmlns:p14="http://schemas.microsoft.com/office/powerpoint/2010/main" val="158828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EA38F63-76C6-4F8B-AABC-A09C510907C1}" type="slidenum">
              <a:rPr lang="pl-PL" smtClean="0"/>
              <a:t>17</a:t>
            </a:fld>
            <a:endParaRPr lang="pl-PL"/>
          </a:p>
        </p:txBody>
      </p:sp>
    </p:spTree>
    <p:extLst>
      <p:ext uri="{BB962C8B-B14F-4D97-AF65-F5344CB8AC3E}">
        <p14:creationId xmlns:p14="http://schemas.microsoft.com/office/powerpoint/2010/main" val="261242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4B9403F-FF9D-4D2C-9D52-F7C7D660C9A4}" type="datetimeFigureOut">
              <a:rPr lang="pl-PL" smtClean="0"/>
              <a:t>2024-05-08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287512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B9403F-FF9D-4D2C-9D52-F7C7D660C9A4}" type="datetimeFigureOut">
              <a:rPr lang="pl-PL" smtClean="0"/>
              <a:t>2024-05-08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383122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B9403F-FF9D-4D2C-9D52-F7C7D660C9A4}" type="datetimeFigureOut">
              <a:rPr lang="pl-PL" smtClean="0"/>
              <a:t>2024-05-08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367213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4B9403F-FF9D-4D2C-9D52-F7C7D660C9A4}" type="datetimeFigureOut">
              <a:rPr lang="pl-PL" smtClean="0"/>
              <a:t>2024-05-08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1003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D4B9403F-FF9D-4D2C-9D52-F7C7D660C9A4}" type="datetimeFigureOut">
              <a:rPr lang="pl-PL" smtClean="0"/>
              <a:t>2024-05-08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418359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4B9403F-FF9D-4D2C-9D52-F7C7D660C9A4}" type="datetimeFigureOut">
              <a:rPr lang="pl-PL" smtClean="0"/>
              <a:t>2024-05-08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281195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4B9403F-FF9D-4D2C-9D52-F7C7D660C9A4}" type="datetimeFigureOut">
              <a:rPr lang="pl-PL" smtClean="0"/>
              <a:t>2024-05-08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333056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4B9403F-FF9D-4D2C-9D52-F7C7D660C9A4}" type="datetimeFigureOut">
              <a:rPr lang="pl-PL" smtClean="0"/>
              <a:t>2024-05-08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287931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9403F-FF9D-4D2C-9D52-F7C7D660C9A4}" type="datetimeFigureOut">
              <a:rPr lang="pl-PL" smtClean="0"/>
              <a:t>2024-05-08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21383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4B9403F-FF9D-4D2C-9D52-F7C7D660C9A4}" type="datetimeFigureOut">
              <a:rPr lang="pl-PL" smtClean="0"/>
              <a:t>2024-05-08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294054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4B9403F-FF9D-4D2C-9D52-F7C7D660C9A4}" type="datetimeFigureOut">
              <a:rPr lang="pl-PL" smtClean="0"/>
              <a:t>2024-05-08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8178F0B-850E-4257-A818-714B66365CED}" type="slidenum">
              <a:rPr lang="pl-PL" smtClean="0"/>
              <a:t>‹#›</a:t>
            </a:fld>
            <a:endParaRPr lang="pl-PL"/>
          </a:p>
        </p:txBody>
      </p:sp>
    </p:spTree>
    <p:extLst>
      <p:ext uri="{BB962C8B-B14F-4D97-AF65-F5344CB8AC3E}">
        <p14:creationId xmlns:p14="http://schemas.microsoft.com/office/powerpoint/2010/main" val="321788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9403F-FF9D-4D2C-9D52-F7C7D660C9A4}" type="datetimeFigureOut">
              <a:rPr lang="pl-PL" smtClean="0"/>
              <a:t>2024-05-08</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78F0B-850E-4257-A818-714B66365CED}" type="slidenum">
              <a:rPr lang="pl-PL" smtClean="0"/>
              <a:t>‹#›</a:t>
            </a:fld>
            <a:endParaRPr lang="pl-PL"/>
          </a:p>
        </p:txBody>
      </p:sp>
    </p:spTree>
    <p:extLst>
      <p:ext uri="{BB962C8B-B14F-4D97-AF65-F5344CB8AC3E}">
        <p14:creationId xmlns:p14="http://schemas.microsoft.com/office/powerpoint/2010/main" val="2977319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milosz.kolbuszewski@monnari.com.pl" TargetMode="External"/><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emonnari.pl/" TargetMode="External"/><Relationship Id="rId5" Type="http://schemas.openxmlformats.org/officeDocument/2006/relationships/hyperlink" Target="http://www.monnaritrade.com/" TargetMode="External"/><Relationship Id="rId4" Type="http://schemas.openxmlformats.org/officeDocument/2006/relationships/hyperlink" Target="mailto:anna.augustyniak@monnari.com.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6EBA2FAB-BDBF-490D-916E-5375E73713A5}"/>
              </a:ext>
            </a:extLst>
          </p:cNvPr>
          <p:cNvGrpSpPr/>
          <p:nvPr/>
        </p:nvGrpSpPr>
        <p:grpSpPr>
          <a:xfrm>
            <a:off x="637448" y="2484207"/>
            <a:ext cx="8506552" cy="4229723"/>
            <a:chOff x="713999" y="4482000"/>
            <a:chExt cx="8506552" cy="4229723"/>
          </a:xfrm>
        </p:grpSpPr>
        <p:sp>
          <p:nvSpPr>
            <p:cNvPr id="5" name="Prostokąt 4">
              <a:extLst>
                <a:ext uri="{FF2B5EF4-FFF2-40B4-BE49-F238E27FC236}">
                  <a16:creationId xmlns:a16="http://schemas.microsoft.com/office/drawing/2014/main" id="{E8C45FC4-6851-430F-9FF5-CC2070B076B5}"/>
                </a:ext>
              </a:extLst>
            </p:cNvPr>
            <p:cNvSpPr/>
            <p:nvPr/>
          </p:nvSpPr>
          <p:spPr>
            <a:xfrm>
              <a:off x="5508000" y="4482000"/>
              <a:ext cx="3636000" cy="23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AAC0581C-2CCE-407E-846C-C6EFE25F5095}"/>
                </a:ext>
              </a:extLst>
            </p:cNvPr>
            <p:cNvSpPr/>
            <p:nvPr/>
          </p:nvSpPr>
          <p:spPr>
            <a:xfrm>
              <a:off x="713999" y="6192289"/>
              <a:ext cx="8506552" cy="2246769"/>
            </a:xfrm>
            <a:prstGeom prst="rect">
              <a:avLst/>
            </a:prstGeom>
            <a:ln>
              <a:noFill/>
            </a:ln>
          </p:spPr>
          <p:txBody>
            <a:bodyPr wrap="square">
              <a:spAutoFit/>
            </a:bodyPr>
            <a:lstStyle/>
            <a:p>
              <a:pPr algn="ctr"/>
              <a:endParaRPr lang="pl-PL" sz="2800" dirty="0">
                <a:solidFill>
                  <a:schemeClr val="tx1">
                    <a:lumMod val="85000"/>
                    <a:lumOff val="15000"/>
                  </a:schemeClr>
                </a:solidFill>
                <a:latin typeface="Arial Narrow" panose="020B0606020202030204" pitchFamily="34" charset="0"/>
                <a:ea typeface="Myriad Pro"/>
                <a:cs typeface="Arial" panose="020B0604020202020204" pitchFamily="34" charset="0"/>
              </a:endParaRPr>
            </a:p>
            <a:p>
              <a:pPr algn="ctr"/>
              <a:endPar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endParaRPr>
            </a:p>
            <a:p>
              <a:pPr algn="ctr"/>
              <a:r>
                <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rPr>
                <a:t>Prezentacja wyników</a:t>
              </a:r>
              <a:br>
                <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rPr>
              </a:br>
              <a:r>
                <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rPr>
                <a:t>MONNARI TRADE S.A.</a:t>
              </a:r>
              <a:br>
                <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rPr>
              </a:br>
              <a:r>
                <a:rPr lang="pl-PL" sz="2800" b="1" dirty="0">
                  <a:solidFill>
                    <a:schemeClr val="tx1">
                      <a:lumMod val="85000"/>
                      <a:lumOff val="15000"/>
                    </a:schemeClr>
                  </a:solidFill>
                  <a:latin typeface="Arial Narrow" panose="020B0606020202030204" pitchFamily="34" charset="0"/>
                  <a:ea typeface="Myriad Pro"/>
                  <a:cs typeface="Arial" panose="020B0604020202020204" pitchFamily="34" charset="0"/>
                </a:rPr>
                <a:t>za 2023 r.</a:t>
              </a:r>
              <a:endParaRPr lang="pl-PL" sz="2800" b="1" dirty="0">
                <a:solidFill>
                  <a:srgbClr val="FF0000"/>
                </a:solidFill>
                <a:latin typeface="Arial Narrow" panose="020B0606020202030204" pitchFamily="34" charset="0"/>
                <a:ea typeface="Myriad Pro"/>
                <a:cs typeface="Arial" panose="020B0604020202020204" pitchFamily="34" charset="0"/>
              </a:endParaRPr>
            </a:p>
          </p:txBody>
        </p:sp>
        <p:pic>
          <p:nvPicPr>
            <p:cNvPr id="7" name="Obraz 6">
              <a:extLst>
                <a:ext uri="{FF2B5EF4-FFF2-40B4-BE49-F238E27FC236}">
                  <a16:creationId xmlns:a16="http://schemas.microsoft.com/office/drawing/2014/main" id="{F18FAC96-9755-47E8-9BF4-985BAB542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077" y="8303831"/>
              <a:ext cx="1427620" cy="407892"/>
            </a:xfrm>
            <a:prstGeom prst="rect">
              <a:avLst/>
            </a:prstGeom>
            <a:ln>
              <a:noFill/>
            </a:ln>
          </p:spPr>
        </p:pic>
        <p:sp>
          <p:nvSpPr>
            <p:cNvPr id="8" name="Prostokąt 7">
              <a:extLst>
                <a:ext uri="{FF2B5EF4-FFF2-40B4-BE49-F238E27FC236}">
                  <a16:creationId xmlns:a16="http://schemas.microsoft.com/office/drawing/2014/main" id="{B6B06A67-2259-4ACA-9C83-164150B8725F}"/>
                </a:ext>
              </a:extLst>
            </p:cNvPr>
            <p:cNvSpPr>
              <a:spLocks/>
            </p:cNvSpPr>
            <p:nvPr/>
          </p:nvSpPr>
          <p:spPr>
            <a:xfrm>
              <a:off x="5662382" y="4615581"/>
              <a:ext cx="3310343" cy="20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3" name="Obraz 2" descr="Obraz zawierający osoba, na wolnym powietrzu, ubrania, Ludzka twarz&#10;&#10;Opis wygenerowany automatycznie">
            <a:extLst>
              <a:ext uri="{FF2B5EF4-FFF2-40B4-BE49-F238E27FC236}">
                <a16:creationId xmlns:a16="http://schemas.microsoft.com/office/drawing/2014/main" id="{E783954B-073E-F336-CB3C-DD1CD3CE05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754" y="0"/>
            <a:ext cx="3415005" cy="5085183"/>
          </a:xfrm>
          <a:prstGeom prst="rect">
            <a:avLst/>
          </a:prstGeom>
          <a:noFill/>
          <a:ln>
            <a:noFill/>
          </a:ln>
        </p:spPr>
      </p:pic>
    </p:spTree>
    <p:extLst>
      <p:ext uri="{BB962C8B-B14F-4D97-AF65-F5344CB8AC3E}">
        <p14:creationId xmlns:p14="http://schemas.microsoft.com/office/powerpoint/2010/main" val="286982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10</a:t>
            </a:fld>
            <a:endParaRPr lang="pl-PL" sz="1400" dirty="0">
              <a:latin typeface="Arial" panose="020B0604020202020204" pitchFamily="34" charset="0"/>
              <a:cs typeface="Arial" panose="020B0604020202020204" pitchFamily="34" charset="0"/>
            </a:endParaRP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18" name="Dowolny kształt 7"/>
          <p:cNvSpPr/>
          <p:nvPr/>
        </p:nvSpPr>
        <p:spPr>
          <a:xfrm>
            <a:off x="731520" y="5534526"/>
            <a:ext cx="8285176" cy="48127"/>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108000" bIns="202190" numCol="1" spcCol="1270" anchor="t" anchorCtr="0">
            <a:noAutofit/>
          </a:bodyPr>
          <a:lstStyle/>
          <a:p>
            <a:pPr marL="0" lvl="1" defTabSz="914400">
              <a:spcBef>
                <a:spcPct val="0"/>
              </a:spcBef>
              <a:spcAft>
                <a:spcPts val="300"/>
              </a:spcAft>
              <a:buClr>
                <a:srgbClr val="98979F"/>
              </a:buClr>
              <a:buSzPct val="111000"/>
              <a:defRPr/>
            </a:pPr>
            <a:endParaRPr lang="pl-PL" dirty="0">
              <a:solidFill>
                <a:schemeClr val="tx1"/>
              </a:solidFill>
              <a:highlight>
                <a:srgbClr val="FFFF00"/>
              </a:highlight>
              <a:latin typeface="Arial Narrow" panose="020B060602020203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12101E92-7C10-4334-B07A-006D3381757F}"/>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0" y="0"/>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Sieć sprzedaży MONNARI oraz Femestage – </a:t>
            </a:r>
            <a:r>
              <a:rPr lang="pl-PL" sz="2800" dirty="0">
                <a:effectLst/>
                <a:latin typeface="Arial Narrow" panose="020B0606020202030204" pitchFamily="34" charset="0"/>
                <a:ea typeface="Times New Roman" panose="02020603050405020304" pitchFamily="18" charset="0"/>
                <a:cs typeface="Times New Roman" panose="02020603050405020304" pitchFamily="18" charset="0"/>
              </a:rPr>
              <a:t>spadek </a:t>
            </a:r>
            <a:r>
              <a:rPr lang="pl-PL" sz="2800" dirty="0">
                <a:solidFill>
                  <a:srgbClr val="0B0505"/>
                </a:solidFill>
                <a:effectLst/>
                <a:latin typeface="Arial Narrow" panose="020B0606020202030204" pitchFamily="34" charset="0"/>
                <a:ea typeface="Times New Roman" panose="02020603050405020304" pitchFamily="18" charset="0"/>
                <a:cs typeface="Times New Roman" panose="02020603050405020304" pitchFamily="18" charset="0"/>
              </a:rPr>
              <a:t>powierzchni sieci w 2023 r. o 6,9 % </a:t>
            </a:r>
            <a:r>
              <a:rPr lang="pl-PL" sz="2800" dirty="0">
                <a:solidFill>
                  <a:srgbClr val="0B0505"/>
                </a:solidFill>
                <a:ea typeface="Times New Roman" panose="02020603050405020304" pitchFamily="18" charset="0"/>
                <a:cs typeface="Times New Roman" panose="02020603050405020304" pitchFamily="18" charset="0"/>
              </a:rPr>
              <a:t>oraz o 25 salonów r/r. </a:t>
            </a:r>
          </a:p>
          <a:p>
            <a:endParaRPr lang="pl-PL" sz="2800" dirty="0">
              <a:solidFill>
                <a:srgbClr val="FF0000"/>
              </a:solidFill>
            </a:endParaRPr>
          </a:p>
        </p:txBody>
      </p:sp>
      <p:sp>
        <p:nvSpPr>
          <p:cNvPr id="14" name="pole tekstowe 13">
            <a:extLst>
              <a:ext uri="{FF2B5EF4-FFF2-40B4-BE49-F238E27FC236}">
                <a16:creationId xmlns:a16="http://schemas.microsoft.com/office/drawing/2014/main" id="{33114C68-6B3F-EE10-9C46-EB4D2D7D8F9C}"/>
              </a:ext>
            </a:extLst>
          </p:cNvPr>
          <p:cNvSpPr txBox="1"/>
          <p:nvPr/>
        </p:nvSpPr>
        <p:spPr>
          <a:xfrm>
            <a:off x="731520" y="917350"/>
            <a:ext cx="8036066" cy="646331"/>
          </a:xfrm>
          <a:prstGeom prst="rect">
            <a:avLst/>
          </a:prstGeom>
          <a:noFill/>
        </p:spPr>
        <p:txBody>
          <a:bodyPr wrap="square">
            <a:spAutoFit/>
          </a:bodyPr>
          <a:lstStyle/>
          <a:p>
            <a:pPr algn="just"/>
            <a:endParaRPr lang="pl-PL"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just"/>
            <a:endParaRPr lang="pl-PL" sz="1800" dirty="0">
              <a:effectLst/>
              <a:latin typeface="Times New Roman" panose="02020603050405020304" pitchFamily="18" charset="0"/>
              <a:ea typeface="Times New Roman" panose="02020603050405020304" pitchFamily="18" charset="0"/>
            </a:endParaRPr>
          </a:p>
        </p:txBody>
      </p:sp>
      <p:graphicFrame>
        <p:nvGraphicFramePr>
          <p:cNvPr id="3" name="Wykres 2">
            <a:extLst>
              <a:ext uri="{FF2B5EF4-FFF2-40B4-BE49-F238E27FC236}">
                <a16:creationId xmlns:a16="http://schemas.microsoft.com/office/drawing/2014/main" id="{CD01CCD9-9451-C465-B994-6DAEAE018573}"/>
              </a:ext>
            </a:extLst>
          </p:cNvPr>
          <p:cNvGraphicFramePr/>
          <p:nvPr>
            <p:extLst>
              <p:ext uri="{D42A27DB-BD31-4B8C-83A1-F6EECF244321}">
                <p14:modId xmlns:p14="http://schemas.microsoft.com/office/powerpoint/2010/main" val="3355690762"/>
              </p:ext>
            </p:extLst>
          </p:nvPr>
        </p:nvGraphicFramePr>
        <p:xfrm>
          <a:off x="1327883" y="1287767"/>
          <a:ext cx="6316824" cy="3943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77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962E929-5952-9C56-42B0-91FD016D205F}"/>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1E9BDE76-9167-758A-8821-7EF04DBF27A2}"/>
              </a:ext>
            </a:extLst>
          </p:cNvPr>
          <p:cNvSpPr txBox="1"/>
          <p:nvPr/>
        </p:nvSpPr>
        <p:spPr>
          <a:xfrm>
            <a:off x="816745" y="0"/>
            <a:ext cx="7510509" cy="1815882"/>
          </a:xfrm>
          <a:prstGeom prst="rect">
            <a:avLst/>
          </a:prstGeom>
          <a:noFill/>
        </p:spPr>
        <p:txBody>
          <a:bodyPr wrap="square">
            <a:spAutoFit/>
          </a:bodyPr>
          <a:lstStyle/>
          <a:p>
            <a:r>
              <a:rPr lang="pl-PL" sz="2800" b="1" dirty="0">
                <a:latin typeface="Arial Narrow" panose="020B0606020202030204" pitchFamily="34" charset="0"/>
              </a:rPr>
              <a:t>Sieć sprzedaży MONNARI oraz Femestage – </a:t>
            </a:r>
            <a:br>
              <a:rPr lang="pl-PL" sz="2800" b="1" dirty="0">
                <a:latin typeface="Arial Narrow" panose="020B0606020202030204" pitchFamily="34" charset="0"/>
              </a:rPr>
            </a:br>
            <a:r>
              <a:rPr lang="pl-PL" sz="2800" b="1" dirty="0">
                <a:latin typeface="Arial Narrow" panose="020B0606020202030204" pitchFamily="34" charset="0"/>
              </a:rPr>
              <a:t>w podziale na marki</a:t>
            </a:r>
          </a:p>
          <a:p>
            <a:endParaRPr lang="pl-PL" sz="2800" b="1" dirty="0">
              <a:latin typeface="Arial Narrow" panose="020B0606020202030204" pitchFamily="34" charset="0"/>
            </a:endParaRPr>
          </a:p>
          <a:p>
            <a:endParaRPr lang="pl-PL" sz="2800" b="1" dirty="0">
              <a:solidFill>
                <a:srgbClr val="FF0000"/>
              </a:solidFill>
              <a:latin typeface="Arial Narrow" panose="020B0606020202030204" pitchFamily="34" charset="0"/>
            </a:endParaRPr>
          </a:p>
        </p:txBody>
      </p:sp>
      <p:graphicFrame>
        <p:nvGraphicFramePr>
          <p:cNvPr id="4" name="Tabela 3">
            <a:extLst>
              <a:ext uri="{FF2B5EF4-FFF2-40B4-BE49-F238E27FC236}">
                <a16:creationId xmlns:a16="http://schemas.microsoft.com/office/drawing/2014/main" id="{2AE9A74D-FCB6-14FD-AA11-361133099718}"/>
              </a:ext>
            </a:extLst>
          </p:cNvPr>
          <p:cNvGraphicFramePr>
            <a:graphicFrameLocks noGrp="1"/>
          </p:cNvGraphicFramePr>
          <p:nvPr>
            <p:extLst>
              <p:ext uri="{D42A27DB-BD31-4B8C-83A1-F6EECF244321}">
                <p14:modId xmlns:p14="http://schemas.microsoft.com/office/powerpoint/2010/main" val="2018554339"/>
              </p:ext>
            </p:extLst>
          </p:nvPr>
        </p:nvGraphicFramePr>
        <p:xfrm>
          <a:off x="1194317" y="1222311"/>
          <a:ext cx="6755363" cy="4413378"/>
        </p:xfrm>
        <a:graphic>
          <a:graphicData uri="http://schemas.openxmlformats.org/drawingml/2006/table">
            <a:tbl>
              <a:tblPr firstRow="1" firstCol="1" bandRow="1"/>
              <a:tblGrid>
                <a:gridCol w="1313386">
                  <a:extLst>
                    <a:ext uri="{9D8B030D-6E8A-4147-A177-3AD203B41FA5}">
                      <a16:colId xmlns:a16="http://schemas.microsoft.com/office/drawing/2014/main" val="914921325"/>
                    </a:ext>
                  </a:extLst>
                </a:gridCol>
                <a:gridCol w="1693997">
                  <a:extLst>
                    <a:ext uri="{9D8B030D-6E8A-4147-A177-3AD203B41FA5}">
                      <a16:colId xmlns:a16="http://schemas.microsoft.com/office/drawing/2014/main" val="505640017"/>
                    </a:ext>
                  </a:extLst>
                </a:gridCol>
                <a:gridCol w="1855241">
                  <a:extLst>
                    <a:ext uri="{9D8B030D-6E8A-4147-A177-3AD203B41FA5}">
                      <a16:colId xmlns:a16="http://schemas.microsoft.com/office/drawing/2014/main" val="3567420776"/>
                    </a:ext>
                  </a:extLst>
                </a:gridCol>
                <a:gridCol w="1892739">
                  <a:extLst>
                    <a:ext uri="{9D8B030D-6E8A-4147-A177-3AD203B41FA5}">
                      <a16:colId xmlns:a16="http://schemas.microsoft.com/office/drawing/2014/main" val="2686100046"/>
                    </a:ext>
                  </a:extLst>
                </a:gridCol>
              </a:tblGrid>
              <a:tr h="443322">
                <a:tc>
                  <a:txBody>
                    <a:bodyPr/>
                    <a:lstStyle/>
                    <a:p>
                      <a:pPr algn="just"/>
                      <a:r>
                        <a:rPr lang="pl-PL" sz="1800" b="1" dirty="0">
                          <a:solidFill>
                            <a:srgbClr val="FFFFFF"/>
                          </a:solidFill>
                          <a:effectLst/>
                          <a:highlight>
                            <a:srgbClr val="FF0000"/>
                          </a:highlight>
                          <a:latin typeface="Arial Narrow" panose="020B0606020202030204" pitchFamily="34" charset="0"/>
                          <a:ea typeface="Times New Roman" panose="02020603050405020304" pitchFamily="18" charset="0"/>
                          <a:cs typeface="Cambria" panose="02040503050406030204" pitchFamily="18" charset="0"/>
                        </a:rPr>
                        <a:t>Marka </a:t>
                      </a:r>
                      <a:endParaRPr lang="pl-PL" sz="1800" dirty="0">
                        <a:solidFill>
                          <a:srgbClr val="000000"/>
                        </a:solidFill>
                        <a:effectLst/>
                        <a:highlight>
                          <a:srgbClr val="FF0000"/>
                        </a:highligh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pl-PL" sz="1800" b="1">
                          <a:solidFill>
                            <a:srgbClr val="FFFFFF"/>
                          </a:solidFill>
                          <a:effectLst/>
                          <a:highlight>
                            <a:srgbClr val="FF0000"/>
                          </a:highlight>
                          <a:latin typeface="Arial Narrow" panose="020B0606020202030204" pitchFamily="34" charset="0"/>
                          <a:ea typeface="Times New Roman" panose="02020603050405020304" pitchFamily="18" charset="0"/>
                          <a:cs typeface="Cambria" panose="02040503050406030204" pitchFamily="18" charset="0"/>
                        </a:rPr>
                        <a:t>31.12.2023</a:t>
                      </a:r>
                      <a:endParaRPr lang="pl-PL" sz="1800">
                        <a:solidFill>
                          <a:srgbClr val="000000"/>
                        </a:solidFill>
                        <a:effectLst/>
                        <a:highlight>
                          <a:srgbClr val="FF0000"/>
                        </a:highligh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pl-PL" sz="1800" b="1">
                          <a:solidFill>
                            <a:srgbClr val="FFFFFF"/>
                          </a:solidFill>
                          <a:effectLst/>
                          <a:highlight>
                            <a:srgbClr val="FF0000"/>
                          </a:highlight>
                          <a:latin typeface="Arial Narrow" panose="020B0606020202030204" pitchFamily="34" charset="0"/>
                          <a:ea typeface="Times New Roman" panose="02020603050405020304" pitchFamily="18" charset="0"/>
                          <a:cs typeface="Cambria" panose="02040503050406030204" pitchFamily="18" charset="0"/>
                        </a:rPr>
                        <a:t>31.12.2022</a:t>
                      </a:r>
                      <a:endParaRPr lang="pl-PL" sz="1800">
                        <a:solidFill>
                          <a:srgbClr val="000000"/>
                        </a:solidFill>
                        <a:effectLst/>
                        <a:highlight>
                          <a:srgbClr val="FF0000"/>
                        </a:highligh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pl-PL" sz="1800" b="1">
                          <a:solidFill>
                            <a:srgbClr val="FFFFFF"/>
                          </a:solidFill>
                          <a:effectLst/>
                          <a:highlight>
                            <a:srgbClr val="FF0000"/>
                          </a:highlight>
                          <a:latin typeface="Arial Narrow" panose="020B0606020202030204" pitchFamily="34" charset="0"/>
                          <a:ea typeface="Times New Roman" panose="02020603050405020304" pitchFamily="18" charset="0"/>
                          <a:cs typeface="Cambria" panose="02040503050406030204" pitchFamily="18" charset="0"/>
                        </a:rPr>
                        <a:t>31.12.2021</a:t>
                      </a:r>
                      <a:endParaRPr lang="pl-PL" sz="1800">
                        <a:solidFill>
                          <a:srgbClr val="000000"/>
                        </a:solidFill>
                        <a:effectLst/>
                        <a:highlight>
                          <a:srgbClr val="FF0000"/>
                        </a:highligh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78581248"/>
                  </a:ext>
                </a:extLst>
              </a:tr>
              <a:tr h="886646">
                <a:tc>
                  <a:txBody>
                    <a:bodyPr/>
                    <a:lstStyle/>
                    <a:p>
                      <a:pPr algn="just"/>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MONNARI </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184 salony o pow. 40,7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189 salonów o pow. 41,3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155 salonów o pow. 34,6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803953"/>
                  </a:ext>
                </a:extLst>
              </a:tr>
              <a:tr h="886646">
                <a:tc>
                  <a:txBody>
                    <a:bodyPr/>
                    <a:lstStyle/>
                    <a:p>
                      <a:pPr algn="just"/>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MONNARI franczyza </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19 salonów o pow. 3,8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25 salonów o pow. 4,5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15 salonów o pow. 2,8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096002"/>
                  </a:ext>
                </a:extLst>
              </a:tr>
              <a:tr h="886646">
                <a:tc>
                  <a:txBody>
                    <a:bodyPr/>
                    <a:lstStyle/>
                    <a:p>
                      <a:pPr algn="just"/>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Femestage </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16 salonów 2,6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30 salonów 4,9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31 salonów 5,0 tys. m</a:t>
                      </a:r>
                      <a:r>
                        <a:rPr lang="pl-PL" sz="1800"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472769"/>
                  </a:ext>
                </a:extLst>
              </a:tr>
              <a:tr h="1310118">
                <a:tc>
                  <a:txBody>
                    <a:bodyPr/>
                    <a:lstStyle/>
                    <a:p>
                      <a:pPr algn="just"/>
                      <a:r>
                        <a:rPr lang="pl-PL" sz="1800" b="1">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Razem</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b="1">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219 salonów o pow. o pow. 47,2 tys. m</a:t>
                      </a:r>
                      <a:r>
                        <a:rPr lang="pl-PL" sz="1800" b="1"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b="1">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244 salonów o pow. o pow. 50,7 tys. m</a:t>
                      </a:r>
                      <a:r>
                        <a:rPr lang="pl-PL" sz="1800" b="1" baseline="3000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pl-PL" sz="1800" b="1" dirty="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201 salonów o pow. o pow. 42,5 tys. m</a:t>
                      </a:r>
                      <a:r>
                        <a:rPr lang="pl-PL" sz="1800" b="1" baseline="30000" dirty="0">
                          <a:solidFill>
                            <a:srgbClr val="0B0505"/>
                          </a:solidFill>
                          <a:effectLst/>
                          <a:latin typeface="Arial Narrow" panose="020B0606020202030204" pitchFamily="34" charset="0"/>
                          <a:ea typeface="Times New Roman" panose="02020603050405020304" pitchFamily="18" charset="0"/>
                          <a:cs typeface="Cambria" panose="02040503050406030204" pitchFamily="18" charset="0"/>
                        </a:rPr>
                        <a:t>2</a:t>
                      </a:r>
                      <a:endParaRPr lang="pl-PL" sz="18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675397"/>
                  </a:ext>
                </a:extLst>
              </a:tr>
            </a:tbl>
          </a:graphicData>
        </a:graphic>
      </p:graphicFrame>
    </p:spTree>
    <p:extLst>
      <p:ext uri="{BB962C8B-B14F-4D97-AF65-F5344CB8AC3E}">
        <p14:creationId xmlns:p14="http://schemas.microsoft.com/office/powerpoint/2010/main" val="388611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Łącznik prosty 15"/>
          <p:cNvCxnSpPr/>
          <p:nvPr/>
        </p:nvCxnSpPr>
        <p:spPr>
          <a:xfrm>
            <a:off x="4791566" y="1249603"/>
            <a:ext cx="0" cy="406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Dowolny kształt 7"/>
          <p:cNvSpPr/>
          <p:nvPr/>
        </p:nvSpPr>
        <p:spPr>
          <a:xfrm>
            <a:off x="554792" y="5511682"/>
            <a:ext cx="7761208" cy="1080000"/>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326012" bIns="202190" numCol="1" spcCol="1270" anchor="ctr" anchorCtr="0">
            <a:noAutofit/>
          </a:bodyPr>
          <a:lstStyle/>
          <a:p>
            <a:pPr marL="285750" lvl="1" indent="-285750" defTabSz="914400">
              <a:spcBef>
                <a:spcPct val="0"/>
              </a:spcBef>
              <a:spcAft>
                <a:spcPts val="300"/>
              </a:spcAft>
              <a:buClr>
                <a:srgbClr val="98979F"/>
              </a:buClr>
              <a:buSzPct val="111000"/>
              <a:buFont typeface="Arial" panose="020B0604020202020204" pitchFamily="34" charset="0"/>
              <a:buChar char="■"/>
              <a:defRPr/>
            </a:pPr>
            <a:r>
              <a:rPr lang="pl-PL" sz="1400" dirty="0">
                <a:solidFill>
                  <a:schemeClr val="tx1">
                    <a:lumMod val="75000"/>
                    <a:lumOff val="25000"/>
                  </a:schemeClr>
                </a:solidFill>
                <a:latin typeface="Arial" panose="020B0604020202020204" pitchFamily="34" charset="0"/>
                <a:cs typeface="Arial" panose="020B0604020202020204" pitchFamily="34" charset="0"/>
              </a:rPr>
              <a:t>Powyższe wartości bilansowe uwzględniają odpis aktualizujący wynoszący 22,1 mln zł (20,3 mln zł na koniec 2022 r.)</a:t>
            </a:r>
          </a:p>
          <a:p>
            <a:pPr marL="285750" lvl="1" indent="-285750" defTabSz="914400">
              <a:spcBef>
                <a:spcPct val="0"/>
              </a:spcBef>
              <a:spcAft>
                <a:spcPts val="300"/>
              </a:spcAft>
              <a:buClr>
                <a:srgbClr val="98979F"/>
              </a:buClr>
              <a:buSzPct val="111000"/>
              <a:buFont typeface="Arial" panose="020B0604020202020204" pitchFamily="34" charset="0"/>
              <a:buChar char="■"/>
              <a:defRPr/>
            </a:pPr>
            <a:r>
              <a:rPr lang="pl-PL" sz="1400" dirty="0">
                <a:solidFill>
                  <a:schemeClr val="tx1">
                    <a:lumMod val="75000"/>
                    <a:lumOff val="25000"/>
                  </a:schemeClr>
                </a:solidFill>
                <a:latin typeface="Arial" panose="020B0604020202020204" pitchFamily="34" charset="0"/>
                <a:cs typeface="Arial" panose="020B0604020202020204" pitchFamily="34" charset="0"/>
              </a:rPr>
              <a:t>Wartość zapasu towarów na 1m</a:t>
            </a:r>
            <a:r>
              <a:rPr lang="pl-PL" sz="1400" baseline="30000" dirty="0">
                <a:solidFill>
                  <a:schemeClr val="tx1">
                    <a:lumMod val="75000"/>
                    <a:lumOff val="25000"/>
                  </a:schemeClr>
                </a:solidFill>
                <a:latin typeface="Arial" panose="020B0604020202020204" pitchFamily="34" charset="0"/>
                <a:cs typeface="Arial" panose="020B0604020202020204" pitchFamily="34" charset="0"/>
              </a:rPr>
              <a:t>2</a:t>
            </a:r>
            <a:r>
              <a:rPr lang="pl-PL" sz="1400" dirty="0">
                <a:solidFill>
                  <a:schemeClr val="tx1">
                    <a:lumMod val="75000"/>
                    <a:lumOff val="25000"/>
                  </a:schemeClr>
                </a:solidFill>
                <a:latin typeface="Arial" panose="020B0604020202020204" pitchFamily="34" charset="0"/>
                <a:cs typeface="Arial" panose="020B0604020202020204" pitchFamily="34" charset="0"/>
              </a:rPr>
              <a:t> na 31.12.2023 wyniosła ok 1.674 zł/1m</a:t>
            </a:r>
            <a:r>
              <a:rPr lang="pl-PL" sz="1400" baseline="30000" dirty="0">
                <a:solidFill>
                  <a:schemeClr val="tx1">
                    <a:lumMod val="75000"/>
                    <a:lumOff val="25000"/>
                  </a:schemeClr>
                </a:solidFill>
                <a:latin typeface="Arial" panose="020B0604020202020204" pitchFamily="34" charset="0"/>
                <a:cs typeface="Arial" panose="020B0604020202020204" pitchFamily="34" charset="0"/>
              </a:rPr>
              <a:t>2</a:t>
            </a:r>
            <a:r>
              <a:rPr lang="pl-PL" sz="1400" dirty="0">
                <a:solidFill>
                  <a:schemeClr val="tx1">
                    <a:lumMod val="75000"/>
                    <a:lumOff val="25000"/>
                  </a:schemeClr>
                </a:solidFill>
                <a:latin typeface="Arial" panose="020B0604020202020204" pitchFamily="34" charset="0"/>
                <a:cs typeface="Arial" panose="020B0604020202020204" pitchFamily="34" charset="0"/>
              </a:rPr>
              <a:t> </a:t>
            </a:r>
            <a:br>
              <a:rPr lang="pl-PL" sz="1400" dirty="0">
                <a:solidFill>
                  <a:schemeClr val="tx1">
                    <a:lumMod val="75000"/>
                    <a:lumOff val="25000"/>
                  </a:schemeClr>
                </a:solidFill>
                <a:latin typeface="Arial" panose="020B0604020202020204" pitchFamily="34" charset="0"/>
                <a:cs typeface="Arial" panose="020B0604020202020204" pitchFamily="34" charset="0"/>
              </a:rPr>
            </a:br>
            <a:r>
              <a:rPr lang="pl-PL" sz="1400" dirty="0">
                <a:solidFill>
                  <a:schemeClr val="tx1">
                    <a:lumMod val="75000"/>
                    <a:lumOff val="25000"/>
                  </a:schemeClr>
                </a:solidFill>
                <a:latin typeface="Arial" panose="020B0604020202020204" pitchFamily="34" charset="0"/>
                <a:cs typeface="Arial" panose="020B0604020202020204" pitchFamily="34" charset="0"/>
              </a:rPr>
              <a:t>wobec 1.701 zł/1m</a:t>
            </a:r>
            <a:r>
              <a:rPr lang="pl-PL" sz="1400" baseline="30000" dirty="0">
                <a:solidFill>
                  <a:schemeClr val="tx1">
                    <a:lumMod val="75000"/>
                    <a:lumOff val="25000"/>
                  </a:schemeClr>
                </a:solidFill>
                <a:latin typeface="Arial" panose="020B0604020202020204" pitchFamily="34" charset="0"/>
                <a:cs typeface="Arial" panose="020B0604020202020204" pitchFamily="34" charset="0"/>
              </a:rPr>
              <a:t>2</a:t>
            </a:r>
            <a:r>
              <a:rPr lang="pl-PL" sz="1400" dirty="0">
                <a:solidFill>
                  <a:schemeClr val="tx1">
                    <a:lumMod val="75000"/>
                    <a:lumOff val="25000"/>
                  </a:schemeClr>
                </a:solidFill>
                <a:latin typeface="Arial" panose="020B0604020202020204" pitchFamily="34" charset="0"/>
                <a:cs typeface="Arial" panose="020B0604020202020204" pitchFamily="34" charset="0"/>
              </a:rPr>
              <a:t> przed rokiem.</a:t>
            </a:r>
          </a:p>
          <a:p>
            <a:pPr marL="285750" lvl="1" indent="-285750" defTabSz="914400">
              <a:spcBef>
                <a:spcPct val="0"/>
              </a:spcBef>
              <a:spcAft>
                <a:spcPts val="300"/>
              </a:spcAft>
              <a:buClr>
                <a:srgbClr val="98979F"/>
              </a:buClr>
              <a:buSzPct val="111000"/>
              <a:buFont typeface="Arial" panose="020B0604020202020204" pitchFamily="34" charset="0"/>
              <a:buChar char="■"/>
              <a:defRPr/>
            </a:pPr>
            <a:endParaRPr lang="pl-PL"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pole tekstowe 16"/>
          <p:cNvSpPr txBox="1"/>
          <p:nvPr/>
        </p:nvSpPr>
        <p:spPr>
          <a:xfrm>
            <a:off x="-1" y="-2"/>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dirty="0">
                <a:solidFill>
                  <a:schemeClr val="tx1">
                    <a:lumMod val="75000"/>
                    <a:lumOff val="25000"/>
                  </a:schemeClr>
                </a:solidFill>
              </a:rPr>
              <a:t>Struktura zapasów</a:t>
            </a:r>
          </a:p>
        </p:txBody>
      </p:sp>
      <p:sp>
        <p:nvSpPr>
          <p:cNvPr id="11"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12</a:t>
            </a:fld>
            <a:endParaRPr lang="pl-PL" sz="1400" dirty="0">
              <a:latin typeface="Arial" panose="020B0604020202020204" pitchFamily="34" charset="0"/>
              <a:cs typeface="Arial" panose="020B0604020202020204" pitchFamily="34" charset="0"/>
            </a:endParaRPr>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14" name="Prostokąt 13">
            <a:extLst>
              <a:ext uri="{FF2B5EF4-FFF2-40B4-BE49-F238E27FC236}">
                <a16:creationId xmlns:a16="http://schemas.microsoft.com/office/drawing/2014/main" id="{17CF9D65-5BD0-4F23-8E76-9C00B46C3F38}"/>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 name="Wykres 2">
            <a:extLst>
              <a:ext uri="{FF2B5EF4-FFF2-40B4-BE49-F238E27FC236}">
                <a16:creationId xmlns:a16="http://schemas.microsoft.com/office/drawing/2014/main" id="{BBF06345-9250-866A-FAD9-3A332FB6857F}"/>
              </a:ext>
            </a:extLst>
          </p:cNvPr>
          <p:cNvGraphicFramePr>
            <a:graphicFrameLocks/>
          </p:cNvGraphicFramePr>
          <p:nvPr>
            <p:extLst>
              <p:ext uri="{D42A27DB-BD31-4B8C-83A1-F6EECF244321}">
                <p14:modId xmlns:p14="http://schemas.microsoft.com/office/powerpoint/2010/main" val="3182193528"/>
              </p:ext>
            </p:extLst>
          </p:nvPr>
        </p:nvGraphicFramePr>
        <p:xfrm>
          <a:off x="445510" y="1111341"/>
          <a:ext cx="4016507" cy="3659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Wykres 4">
            <a:extLst>
              <a:ext uri="{FF2B5EF4-FFF2-40B4-BE49-F238E27FC236}">
                <a16:creationId xmlns:a16="http://schemas.microsoft.com/office/drawing/2014/main" id="{21633714-E8B9-4339-A4F9-1182C4F3F6CA}"/>
              </a:ext>
            </a:extLst>
          </p:cNvPr>
          <p:cNvGraphicFramePr>
            <a:graphicFrameLocks/>
          </p:cNvGraphicFramePr>
          <p:nvPr>
            <p:extLst>
              <p:ext uri="{D42A27DB-BD31-4B8C-83A1-F6EECF244321}">
                <p14:modId xmlns:p14="http://schemas.microsoft.com/office/powerpoint/2010/main" val="3232705697"/>
              </p:ext>
            </p:extLst>
          </p:nvPr>
        </p:nvGraphicFramePr>
        <p:xfrm>
          <a:off x="4791566" y="1131412"/>
          <a:ext cx="4087645" cy="3872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Wykres 6">
            <a:extLst>
              <a:ext uri="{FF2B5EF4-FFF2-40B4-BE49-F238E27FC236}">
                <a16:creationId xmlns:a16="http://schemas.microsoft.com/office/drawing/2014/main" id="{21633714-E8B9-4339-A4F9-1182C4F3F6CA}"/>
              </a:ext>
            </a:extLst>
          </p:cNvPr>
          <p:cNvGraphicFramePr>
            <a:graphicFrameLocks/>
          </p:cNvGraphicFramePr>
          <p:nvPr>
            <p:extLst>
              <p:ext uri="{D42A27DB-BD31-4B8C-83A1-F6EECF244321}">
                <p14:modId xmlns:p14="http://schemas.microsoft.com/office/powerpoint/2010/main" val="515306016"/>
              </p:ext>
            </p:extLst>
          </p:nvPr>
        </p:nvGraphicFramePr>
        <p:xfrm>
          <a:off x="4791566" y="1117328"/>
          <a:ext cx="4219420" cy="4067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Wykres 7">
            <a:extLst>
              <a:ext uri="{FF2B5EF4-FFF2-40B4-BE49-F238E27FC236}">
                <a16:creationId xmlns:a16="http://schemas.microsoft.com/office/drawing/2014/main" id="{BBF06345-9250-866A-FAD9-3A332FB6857F}"/>
              </a:ext>
            </a:extLst>
          </p:cNvPr>
          <p:cNvGraphicFramePr>
            <a:graphicFrameLocks/>
          </p:cNvGraphicFramePr>
          <p:nvPr>
            <p:extLst>
              <p:ext uri="{D42A27DB-BD31-4B8C-83A1-F6EECF244321}">
                <p14:modId xmlns:p14="http://schemas.microsoft.com/office/powerpoint/2010/main" val="2645691590"/>
              </p:ext>
            </p:extLst>
          </p:nvPr>
        </p:nvGraphicFramePr>
        <p:xfrm>
          <a:off x="289783" y="1131412"/>
          <a:ext cx="4392200" cy="36394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9041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273" y="6345041"/>
            <a:ext cx="1548320" cy="442377"/>
          </a:xfrm>
          <a:prstGeom prst="rect">
            <a:avLst/>
          </a:prstGeom>
        </p:spPr>
      </p:pic>
      <p:sp>
        <p:nvSpPr>
          <p:cNvPr id="23" name="pole tekstowe 22"/>
          <p:cNvSpPr txBox="1"/>
          <p:nvPr/>
        </p:nvSpPr>
        <p:spPr>
          <a:xfrm>
            <a:off x="-1" y="9523"/>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Rok 2023 Podsumowanie </a:t>
            </a:r>
          </a:p>
          <a:p>
            <a:r>
              <a:rPr lang="pl-PL" sz="2800" dirty="0"/>
              <a:t>Wyniki skonsolidowane w tys. PLN</a:t>
            </a:r>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13</a:t>
            </a:fld>
            <a:endParaRPr lang="pl-PL" sz="1400" dirty="0">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2" name="Obiekt 11">
            <a:extLst>
              <a:ext uri="{FF2B5EF4-FFF2-40B4-BE49-F238E27FC236}">
                <a16:creationId xmlns:a16="http://schemas.microsoft.com/office/drawing/2014/main" id="{5A55C44C-40D2-2287-034A-117EF692037A}"/>
              </a:ext>
            </a:extLst>
          </p:cNvPr>
          <p:cNvGraphicFramePr>
            <a:graphicFrameLocks noChangeAspect="1"/>
          </p:cNvGraphicFramePr>
          <p:nvPr>
            <p:extLst>
              <p:ext uri="{D42A27DB-BD31-4B8C-83A1-F6EECF244321}">
                <p14:modId xmlns:p14="http://schemas.microsoft.com/office/powerpoint/2010/main" val="3945774593"/>
              </p:ext>
            </p:extLst>
          </p:nvPr>
        </p:nvGraphicFramePr>
        <p:xfrm>
          <a:off x="923925" y="981075"/>
          <a:ext cx="7267575" cy="4629150"/>
        </p:xfrm>
        <a:graphic>
          <a:graphicData uri="http://schemas.openxmlformats.org/presentationml/2006/ole">
            <mc:AlternateContent xmlns:mc="http://schemas.openxmlformats.org/markup-compatibility/2006">
              <mc:Choice xmlns:v="urn:schemas-microsoft-com:vml" Requires="v">
                <p:oleObj name="Document" r:id="rId4" imgW="5925018" imgH="3769803" progId="Word.Document.12">
                  <p:embed/>
                </p:oleObj>
              </mc:Choice>
              <mc:Fallback>
                <p:oleObj name="Document" r:id="rId4" imgW="5925018" imgH="3769803" progId="Word.Document.12">
                  <p:embed/>
                  <p:pic>
                    <p:nvPicPr>
                      <p:cNvPr id="12" name="Obiekt 11">
                        <a:extLst>
                          <a:ext uri="{FF2B5EF4-FFF2-40B4-BE49-F238E27FC236}">
                            <a16:creationId xmlns:a16="http://schemas.microsoft.com/office/drawing/2014/main" id="{5A55C44C-40D2-2287-034A-117EF692037A}"/>
                          </a:ext>
                        </a:extLst>
                      </p:cNvPr>
                      <p:cNvPicPr/>
                      <p:nvPr/>
                    </p:nvPicPr>
                    <p:blipFill>
                      <a:blip r:embed="rId5"/>
                      <a:stretch>
                        <a:fillRect/>
                      </a:stretch>
                    </p:blipFill>
                    <p:spPr>
                      <a:xfrm>
                        <a:off x="923925" y="981075"/>
                        <a:ext cx="7267575" cy="4629150"/>
                      </a:xfrm>
                      <a:prstGeom prst="rect">
                        <a:avLst/>
                      </a:prstGeom>
                    </p:spPr>
                  </p:pic>
                </p:oleObj>
              </mc:Fallback>
            </mc:AlternateContent>
          </a:graphicData>
        </a:graphic>
      </p:graphicFrame>
      <p:sp>
        <p:nvSpPr>
          <p:cNvPr id="14" name="pole tekstowe 13">
            <a:extLst>
              <a:ext uri="{FF2B5EF4-FFF2-40B4-BE49-F238E27FC236}">
                <a16:creationId xmlns:a16="http://schemas.microsoft.com/office/drawing/2014/main" id="{DD41168B-0E28-8994-3A7D-1263C943C5C7}"/>
              </a:ext>
            </a:extLst>
          </p:cNvPr>
          <p:cNvSpPr txBox="1"/>
          <p:nvPr/>
        </p:nvSpPr>
        <p:spPr>
          <a:xfrm>
            <a:off x="1406797" y="5876065"/>
            <a:ext cx="6692174" cy="261610"/>
          </a:xfrm>
          <a:prstGeom prst="rect">
            <a:avLst/>
          </a:prstGeom>
          <a:noFill/>
        </p:spPr>
        <p:txBody>
          <a:bodyPr wrap="square">
            <a:spAutoFit/>
          </a:bodyPr>
          <a:lstStyle/>
          <a:p>
            <a:pPr algn="just"/>
            <a:r>
              <a:rPr lang="pl-PL" sz="1100" dirty="0">
                <a:solidFill>
                  <a:srgbClr val="000000"/>
                </a:solidFill>
                <a:effectLst/>
                <a:latin typeface="Arial Narrow" panose="020B0606020202030204" pitchFamily="34" charset="0"/>
                <a:ea typeface="Times New Roman" panose="02020603050405020304" pitchFamily="18" charset="0"/>
              </a:rPr>
              <a:t>* dla pozycji "koszty SG&amp;A" - SG&amp;A/przychody ze sprzedaży</a:t>
            </a:r>
            <a:endParaRPr lang="pl-PL" sz="1100"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62663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23" name="pole tekstowe 22"/>
          <p:cNvSpPr txBox="1"/>
          <p:nvPr/>
        </p:nvSpPr>
        <p:spPr>
          <a:xfrm>
            <a:off x="-1" y="-2"/>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Istotne zdarzenia </a:t>
            </a:r>
            <a:r>
              <a:rPr lang="pl-PL" sz="2800" dirty="0">
                <a:ea typeface="Times New Roman" panose="02020603050405020304" pitchFamily="18" charset="0"/>
              </a:rPr>
              <a:t>w Grupie Kapitałowej </a:t>
            </a:r>
            <a:r>
              <a:rPr lang="pl-PL" sz="2800" dirty="0"/>
              <a:t>w 2023 r.</a:t>
            </a:r>
            <a:r>
              <a:rPr lang="pl-PL" sz="2800" dirty="0">
                <a:ea typeface="Times New Roman" panose="02020603050405020304" pitchFamily="18" charset="0"/>
              </a:rPr>
              <a:t>:</a:t>
            </a:r>
          </a:p>
          <a:p>
            <a:endParaRPr lang="pl-PL" sz="2800" dirty="0"/>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14</a:t>
            </a:fld>
            <a:endParaRPr lang="pl-PL" sz="1400" dirty="0">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A7F14CA2-2295-4A38-87E2-8BE7F05D375B}"/>
              </a:ext>
            </a:extLst>
          </p:cNvPr>
          <p:cNvSpPr txBox="1"/>
          <p:nvPr/>
        </p:nvSpPr>
        <p:spPr>
          <a:xfrm>
            <a:off x="597159" y="1079998"/>
            <a:ext cx="7921690" cy="601703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pl-PL" sz="2000" dirty="0">
                <a:latin typeface="Arial Narrow" panose="020B0606020202030204" pitchFamily="34" charset="0"/>
                <a:ea typeface="Times New Roman" panose="02020603050405020304" pitchFamily="18" charset="0"/>
              </a:rPr>
              <a:t>U</a:t>
            </a:r>
            <a:r>
              <a:rPr lang="pl-PL" sz="2000" dirty="0">
                <a:effectLst/>
                <a:latin typeface="Arial Narrow" panose="020B0606020202030204" pitchFamily="34" charset="0"/>
                <a:ea typeface="Times New Roman" panose="02020603050405020304" pitchFamily="18" charset="0"/>
              </a:rPr>
              <a:t>mowa pożyczki z </a:t>
            </a:r>
            <a:r>
              <a:rPr lang="pl-PL" sz="1800" dirty="0" err="1">
                <a:solidFill>
                  <a:srgbClr val="000000"/>
                </a:solidFill>
                <a:effectLst/>
                <a:highlight>
                  <a:srgbClr val="FFFFFF"/>
                </a:highlight>
                <a:latin typeface="Arial Narrow" panose="020B0606020202030204" pitchFamily="34" charset="0"/>
                <a:ea typeface="Times New Roman" panose="02020603050405020304" pitchFamily="18" charset="0"/>
              </a:rPr>
              <a:t>Rank</a:t>
            </a:r>
            <a:r>
              <a:rPr lang="pl-PL" sz="1800" dirty="0">
                <a:solidFill>
                  <a:srgbClr val="000000"/>
                </a:solidFill>
                <a:effectLst/>
                <a:highlight>
                  <a:srgbClr val="FFFFFF"/>
                </a:highlight>
                <a:latin typeface="Arial Narrow" panose="020B0606020202030204" pitchFamily="34" charset="0"/>
                <a:ea typeface="Times New Roman" panose="02020603050405020304" pitchFamily="18" charset="0"/>
              </a:rPr>
              <a:t> Progress S.A. </a:t>
            </a:r>
            <a:r>
              <a:rPr lang="pl-PL" sz="1800" dirty="0">
                <a:effectLst/>
                <a:latin typeface="Arial Narrow" panose="020B0606020202030204" pitchFamily="34" charset="0"/>
                <a:ea typeface="Times New Roman" panose="02020603050405020304" pitchFamily="18" charset="0"/>
                <a:cs typeface="Times New Roman" panose="02020603050405020304" pitchFamily="18" charset="0"/>
              </a:rPr>
              <a:t>(Pożyczkobiorca),</a:t>
            </a:r>
            <a:r>
              <a:rPr lang="pl-PL" sz="1800" dirty="0">
                <a:solidFill>
                  <a:srgbClr val="000000"/>
                </a:solidFill>
                <a:effectLst/>
                <a:highlight>
                  <a:srgbClr val="FFFFFF"/>
                </a:highlight>
                <a:latin typeface="Arial Narrow" panose="020B0606020202030204" pitchFamily="34" charset="0"/>
                <a:ea typeface="Times New Roman" panose="02020603050405020304" pitchFamily="18" charset="0"/>
              </a:rPr>
              <a:t> na kwotę 6.382.435,54 EUR, z przeznaczeniem na zakup przez Pożyczkobiorcę nieruchomości</a:t>
            </a:r>
            <a:r>
              <a:rPr lang="pl-PL" dirty="0">
                <a:solidFill>
                  <a:srgbClr val="000000"/>
                </a:solidFill>
                <a:highlight>
                  <a:srgbClr val="FFFFFF"/>
                </a:highlight>
                <a:latin typeface="Arial Narrow" panose="020B0606020202030204" pitchFamily="34" charset="0"/>
                <a:ea typeface="Times New Roman" panose="02020603050405020304" pitchFamily="18" charset="0"/>
              </a:rPr>
              <a:t>. P</a:t>
            </a:r>
            <a:r>
              <a:rPr lang="pl-PL" sz="1800" dirty="0">
                <a:solidFill>
                  <a:srgbClr val="000000"/>
                </a:solidFill>
                <a:effectLst/>
                <a:highlight>
                  <a:srgbClr val="FFFFFF"/>
                </a:highlight>
                <a:latin typeface="Arial Narrow" panose="020B0606020202030204" pitchFamily="34" charset="0"/>
                <a:ea typeface="Times New Roman" panose="02020603050405020304" pitchFamily="18" charset="0"/>
              </a:rPr>
              <a:t>ożyczka wraz z odsetkami została spłacona</a:t>
            </a:r>
            <a:r>
              <a:rPr lang="pl-PL" dirty="0">
                <a:solidFill>
                  <a:srgbClr val="000000"/>
                </a:solidFill>
                <a:highlight>
                  <a:srgbClr val="FFFFFF"/>
                </a:highlight>
                <a:latin typeface="Arial Narrow" panose="020B0606020202030204" pitchFamily="34" charset="0"/>
                <a:ea typeface="Times New Roman" panose="02020603050405020304" pitchFamily="18" charset="0"/>
              </a:rPr>
              <a:t> z końcem marca 2024 r.</a:t>
            </a:r>
            <a:endParaRPr lang="pl-PL" sz="1800" dirty="0">
              <a:solidFill>
                <a:srgbClr val="000000"/>
              </a:solidFill>
              <a:effectLst/>
              <a:highlight>
                <a:srgbClr val="FFFFFF"/>
              </a:highlight>
              <a:latin typeface="Arial Narrow" panose="020B0606020202030204" pitchFamily="34" charset="0"/>
              <a:ea typeface="Times New Roman" panose="02020603050405020304" pitchFamily="18" charset="0"/>
            </a:endParaRPr>
          </a:p>
          <a:p>
            <a:pPr marL="285750" indent="-285750" algn="just">
              <a:lnSpc>
                <a:spcPct val="150000"/>
              </a:lnSpc>
              <a:buFont typeface="Arial" panose="020B0604020202020204" pitchFamily="34" charset="0"/>
              <a:buChar char="•"/>
            </a:pPr>
            <a:r>
              <a:rPr lang="pl-PL" dirty="0">
                <a:solidFill>
                  <a:srgbClr val="000000"/>
                </a:solidFill>
                <a:highlight>
                  <a:srgbClr val="FFFFFF"/>
                </a:highlight>
                <a:latin typeface="Arial Narrow" panose="020B0606020202030204" pitchFamily="34" charset="0"/>
                <a:ea typeface="Times New Roman" panose="02020603050405020304" pitchFamily="18" charset="0"/>
              </a:rPr>
              <a:t>Umowa </a:t>
            </a:r>
            <a:r>
              <a:rPr lang="pl-PL" dirty="0">
                <a:latin typeface="Arial Narrow" panose="020B0606020202030204" pitchFamily="34" charset="0"/>
                <a:ea typeface="Times New Roman" panose="02020603050405020304" pitchFamily="18" charset="0"/>
                <a:cs typeface="Times New Roman" panose="02020603050405020304" pitchFamily="18" charset="0"/>
              </a:rPr>
              <a:t>pożyczki na kwotę 4 000 000 zł </a:t>
            </a:r>
            <a:r>
              <a:rPr lang="pl-PL" dirty="0">
                <a:solidFill>
                  <a:srgbClr val="000000"/>
                </a:solidFill>
                <a:highlight>
                  <a:srgbClr val="FFFFFF"/>
                </a:highlight>
                <a:latin typeface="Arial Narrow" panose="020B0606020202030204" pitchFamily="34" charset="0"/>
                <a:ea typeface="Times New Roman" panose="02020603050405020304" pitchFamily="18" charset="0"/>
              </a:rPr>
              <a:t>pomiędzy </a:t>
            </a:r>
            <a:r>
              <a:rPr lang="pl-PL" sz="1800" dirty="0">
                <a:effectLst/>
                <a:latin typeface="Arial Narrow" panose="020B0606020202030204" pitchFamily="34" charset="0"/>
                <a:ea typeface="Times New Roman" panose="02020603050405020304" pitchFamily="18" charset="0"/>
                <a:cs typeface="Times New Roman" panose="02020603050405020304" pitchFamily="18" charset="0"/>
              </a:rPr>
              <a:t>Service Office Sp. z o.o. i Redan S.A. (Pożyczkobiorca). Pożyczka została w części spłacona w wysokości </a:t>
            </a:r>
            <a:br>
              <a:rPr lang="pl-PL" sz="1800" dirty="0">
                <a:effectLst/>
                <a:latin typeface="Arial Narrow" panose="020B0606020202030204" pitchFamily="34" charset="0"/>
                <a:ea typeface="Times New Roman" panose="02020603050405020304" pitchFamily="18" charset="0"/>
                <a:cs typeface="Times New Roman" panose="02020603050405020304" pitchFamily="18" charset="0"/>
              </a:rPr>
            </a:br>
            <a:r>
              <a:rPr lang="pl-PL" sz="1800" dirty="0">
                <a:effectLst/>
                <a:latin typeface="Arial Narrow" panose="020B0606020202030204" pitchFamily="34" charset="0"/>
                <a:ea typeface="Times New Roman" panose="02020603050405020304" pitchFamily="18" charset="0"/>
                <a:cs typeface="Times New Roman" panose="02020603050405020304" pitchFamily="18" charset="0"/>
              </a:rPr>
              <a:t>2 000 000 mln zł (część w drodze sprzedaży wierzytelności). Pozostała część pożyczki wraz z odsetkami będzie spłacana do końca 2024 r w oparciu o podpisany aneks.</a:t>
            </a:r>
          </a:p>
          <a:p>
            <a:pPr marL="285750" indent="-285750" algn="just">
              <a:lnSpc>
                <a:spcPct val="150000"/>
              </a:lnSpc>
              <a:buFont typeface="Arial" panose="020B0604020202020204" pitchFamily="34" charset="0"/>
              <a:buChar char="•"/>
            </a:pPr>
            <a:r>
              <a:rPr lang="pl-PL" dirty="0">
                <a:solidFill>
                  <a:srgbClr val="000000"/>
                </a:solidFill>
                <a:highlight>
                  <a:srgbClr val="FFFFFF"/>
                </a:highlight>
                <a:latin typeface="Arial Narrow" panose="020B0606020202030204" pitchFamily="34" charset="0"/>
                <a:ea typeface="Times New Roman" panose="02020603050405020304" pitchFamily="18" charset="0"/>
              </a:rPr>
              <a:t>Umowa </a:t>
            </a:r>
            <a:r>
              <a:rPr lang="pl-PL" dirty="0">
                <a:latin typeface="Arial Narrow" panose="020B0606020202030204" pitchFamily="34" charset="0"/>
                <a:ea typeface="Times New Roman" panose="02020603050405020304" pitchFamily="18" charset="0"/>
                <a:cs typeface="Times New Roman" panose="02020603050405020304" pitchFamily="18" charset="0"/>
              </a:rPr>
              <a:t>pożyczki na kwotę 3 000 000 zł pomiędzy Service </a:t>
            </a:r>
            <a:r>
              <a:rPr lang="pl-PL" sz="1800" dirty="0">
                <a:effectLst/>
                <a:latin typeface="Arial Narrow" panose="020B0606020202030204" pitchFamily="34" charset="0"/>
                <a:ea typeface="Times New Roman" panose="02020603050405020304" pitchFamily="18" charset="0"/>
                <a:cs typeface="Times New Roman" panose="02020603050405020304" pitchFamily="18" charset="0"/>
              </a:rPr>
              <a:t>Office Sp. z o.o. i ATA Śląsk Sp. z o.o. (Pożyczkobiorca), na spłatę zobowiązań Pożyczkobiorcy z tytułu zakupu nieruchomości położonych w Krakowie. Pożyczkobiorca zobowiązany jest do zwrotu pożyczki wraz z odsetkami do dnia 17 listopada 2024 r.</a:t>
            </a:r>
          </a:p>
          <a:p>
            <a:pPr marL="285750" indent="-285750" algn="just">
              <a:lnSpc>
                <a:spcPct val="150000"/>
              </a:lnSpc>
              <a:buFontTx/>
              <a:buChar char="-"/>
            </a:pPr>
            <a:endParaRPr lang="pl-PL" sz="1800" dirty="0">
              <a:effectLst/>
              <a:latin typeface="Arial Narrow" panose="020B0606020202030204" pitchFamily="34" charset="0"/>
              <a:ea typeface="Times New Roman" panose="02020603050405020304" pitchFamily="18" charset="0"/>
            </a:endParaRPr>
          </a:p>
          <a:p>
            <a:pPr algn="just">
              <a:spcAft>
                <a:spcPts val="0"/>
              </a:spcAft>
            </a:pPr>
            <a:endParaRPr lang="pl-PL" sz="20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pl-PL" sz="2000" b="1" dirty="0">
                <a:latin typeface="Arial Narrow" panose="020B0606020202030204" pitchFamily="34" charset="0"/>
                <a:ea typeface="Times New Roman" panose="02020603050405020304" pitchFamily="18" charset="0"/>
              </a:rPr>
              <a:t> </a:t>
            </a:r>
          </a:p>
          <a:p>
            <a:pPr algn="just">
              <a:spcAft>
                <a:spcPts val="0"/>
              </a:spcAft>
            </a:pPr>
            <a:endParaRPr lang="pl-PL" b="1"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12488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raz 1" descr="Obraz zawierający ubrania, osoba, sukienka, Ludzka twarz&#10;&#10;Opis wygenerowany automatycznie">
            <a:extLst>
              <a:ext uri="{FF2B5EF4-FFF2-40B4-BE49-F238E27FC236}">
                <a16:creationId xmlns:a16="http://schemas.microsoft.com/office/drawing/2014/main" id="{91D9F072-FB8C-195F-324C-6EA8439C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84" y="429843"/>
            <a:ext cx="2782920" cy="20034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Obraz 6" descr="Obraz zawierający tekst, osoba, sport, trawa&#10;&#10;Opis wygenerowany automatycznie">
            <a:extLst>
              <a:ext uri="{FF2B5EF4-FFF2-40B4-BE49-F238E27FC236}">
                <a16:creationId xmlns:a16="http://schemas.microsoft.com/office/drawing/2014/main" id="{4D61ADDF-FBAF-C56E-4978-C8493AB3F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84" y="2718408"/>
            <a:ext cx="2782920" cy="2003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6DFC090E-B7EE-2A36-A3C4-47F2C8D1A2AC}"/>
              </a:ext>
            </a:extLst>
          </p:cNvPr>
          <p:cNvSpPr>
            <a:spLocks noChangeArrowheads="1"/>
          </p:cNvSpPr>
          <p:nvPr/>
        </p:nvSpPr>
        <p:spPr bwMode="auto">
          <a:xfrm>
            <a:off x="4236098" y="596328"/>
            <a:ext cx="451601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MONNARI TRADES.A. po raz drugi Spółka wzięła udział w </a:t>
            </a:r>
            <a: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Programie stypendialnym - Młodzi w Łodzi - organizowanym przez Urząd Miasta Łodzi dla najlepszych studentów. Spółka ufundowała 4 stypendia w wysokości każde po 9 000 zł brutto. Stypendystki zostały Ambasadorkami MONNARI na uczelni oraz mają możliwość odbycia praktyk w Spółce. </a:t>
            </a:r>
            <a:endParaRPr kumimoji="0" lang="pl-PL" altLang="pl-PL"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3" name="Rectangle 4">
            <a:extLst>
              <a:ext uri="{FF2B5EF4-FFF2-40B4-BE49-F238E27FC236}">
                <a16:creationId xmlns:a16="http://schemas.microsoft.com/office/drawing/2014/main" id="{39E1DF41-EA9B-A6C2-B2C6-9445D1E2D0EF}"/>
              </a:ext>
            </a:extLst>
          </p:cNvPr>
          <p:cNvSpPr>
            <a:spLocks noChangeArrowheads="1"/>
          </p:cNvSpPr>
          <p:nvPr/>
        </p:nvSpPr>
        <p:spPr bwMode="auto">
          <a:xfrm>
            <a:off x="4329404" y="3087740"/>
            <a:ext cx="442271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t>MONNARI wsparła również młodych sportowców z Łodzi, </a:t>
            </a:r>
            <a:r>
              <a:rPr kumimoji="0" lang="pl-PL" altLang="pl-PL"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Aptos" panose="020B0004020202020204" pitchFamily="34" charset="0"/>
              </a:rPr>
              <a:t>ze sportowego liceum nr 47 w Łodzi, </a:t>
            </a:r>
            <a: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t> grających </a:t>
            </a:r>
            <a:b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br>
            <a: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t>w młodzieżowej drużynie piłkarskiej</a:t>
            </a:r>
            <a:r>
              <a:rPr kumimoji="0" lang="pl-PL" altLang="pl-PL" sz="1600" b="0" i="0" u="none" strike="noStrike" cap="none" normalizeH="0" baseline="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t>. Spółka </a:t>
            </a:r>
            <a:r>
              <a:rPr kumimoji="0" lang="pl-PL" altLang="pl-PL" sz="1600"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cs typeface="Aptos" panose="020B0004020202020204" pitchFamily="34" charset="0"/>
              </a:rPr>
              <a:t>pokryła koszt dresów i innych elementów odzieży sportowej dla </a:t>
            </a:r>
            <a:r>
              <a:rPr kumimoji="0" lang="pl-PL" altLang="pl-PL"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Aptos" panose="020B0004020202020204" pitchFamily="34" charset="0"/>
              </a:rPr>
              <a:t>27 chłopców, o wartości 11 623,5 zł brutto). </a:t>
            </a:r>
            <a:endParaRPr kumimoji="0" lang="pl-PL" altLang="pl-PL"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F61CAD7F-A561-7895-7BE1-CB3F9B77C345}"/>
              </a:ext>
            </a:extLst>
          </p:cNvPr>
          <p:cNvSpPr>
            <a:spLocks noChangeArrowheads="1"/>
          </p:cNvSpPr>
          <p:nvPr/>
        </p:nvSpPr>
        <p:spPr bwMode="auto">
          <a:xfrm>
            <a:off x="4404049" y="5184454"/>
            <a:ext cx="43480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W ramach wspierania lokalnych społeczności, Spółka wsparła kwotą 25 000 zł działania opiekuńczo-charytatywne Parafii Rzymskokatolickiej pod wezwaniem świętej Anny w Łodzi.</a:t>
            </a:r>
            <a:endParaRPr kumimoji="0" lang="pl-PL" altLang="pl-PL" sz="1600" b="0" i="0" u="none" strike="noStrike" cap="none" normalizeH="0" baseline="0" dirty="0">
              <a:ln>
                <a:noFill/>
              </a:ln>
              <a:solidFill>
                <a:schemeClr val="tx1"/>
              </a:solidFill>
              <a:effectLst/>
              <a:latin typeface="Arial Narrow" panose="020B0606020202030204" pitchFamily="34" charset="0"/>
            </a:endParaRPr>
          </a:p>
        </p:txBody>
      </p:sp>
      <p:sp>
        <p:nvSpPr>
          <p:cNvPr id="6" name="pole tekstowe 5">
            <a:extLst>
              <a:ext uri="{FF2B5EF4-FFF2-40B4-BE49-F238E27FC236}">
                <a16:creationId xmlns:a16="http://schemas.microsoft.com/office/drawing/2014/main" id="{F6C508CE-B668-C6AD-E84C-7A7F4FF2425F}"/>
              </a:ext>
            </a:extLst>
          </p:cNvPr>
          <p:cNvSpPr txBox="1"/>
          <p:nvPr/>
        </p:nvSpPr>
        <p:spPr>
          <a:xfrm>
            <a:off x="2649895" y="-44321"/>
            <a:ext cx="4572000"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28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Akcje prospołeczne w 2023 r. </a:t>
            </a:r>
          </a:p>
        </p:txBody>
      </p:sp>
      <p:pic>
        <p:nvPicPr>
          <p:cNvPr id="5127" name="Picture 7" descr="kosciol">
            <a:extLst>
              <a:ext uri="{FF2B5EF4-FFF2-40B4-BE49-F238E27FC236}">
                <a16:creationId xmlns:a16="http://schemas.microsoft.com/office/drawing/2014/main" id="{F8F15C32-0C9F-C574-C8C9-339A7C4AC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78" y="5134588"/>
            <a:ext cx="2533326" cy="1393359"/>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a:extLst>
              <a:ext uri="{FF2B5EF4-FFF2-40B4-BE49-F238E27FC236}">
                <a16:creationId xmlns:a16="http://schemas.microsoft.com/office/drawing/2014/main" id="{85F2263B-4F1C-11D6-CD83-A0B857DC186A}"/>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2607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ole tekstowe 22"/>
          <p:cNvSpPr txBox="1"/>
          <p:nvPr/>
        </p:nvSpPr>
        <p:spPr>
          <a:xfrm>
            <a:off x="-119325" y="-299872"/>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solidFill>
                  <a:schemeClr val="tx1">
                    <a:lumMod val="75000"/>
                    <a:lumOff val="25000"/>
                  </a:schemeClr>
                </a:solidFill>
              </a:rPr>
              <a:t>Rok 2024 Plany i wyzwania</a:t>
            </a:r>
          </a:p>
          <a:p>
            <a:endParaRPr lang="pl-PL" sz="2800" dirty="0">
              <a:solidFill>
                <a:schemeClr val="tx1">
                  <a:lumMod val="75000"/>
                  <a:lumOff val="25000"/>
                </a:schemeClr>
              </a:solidFill>
            </a:endParaRPr>
          </a:p>
          <a:p>
            <a:endParaRPr lang="pl-PL" sz="2800" dirty="0">
              <a:solidFill>
                <a:schemeClr val="tx1">
                  <a:lumMod val="75000"/>
                  <a:lumOff val="25000"/>
                </a:schemeClr>
              </a:solidFill>
            </a:endParaRPr>
          </a:p>
        </p:txBody>
      </p:sp>
      <p:sp>
        <p:nvSpPr>
          <p:cNvPr id="21" name="pole tekstowe 20"/>
          <p:cNvSpPr txBox="1"/>
          <p:nvPr/>
        </p:nvSpPr>
        <p:spPr>
          <a:xfrm>
            <a:off x="540000" y="879944"/>
            <a:ext cx="415498" cy="338554"/>
          </a:xfrm>
          <a:prstGeom prst="rect">
            <a:avLst/>
          </a:prstGeom>
          <a:noFill/>
        </p:spPr>
        <p:txBody>
          <a:bodyPr wrap="none" rtlCol="0">
            <a:spAutoFit/>
          </a:bodyPr>
          <a:lstStyle/>
          <a:p>
            <a:r>
              <a:rPr lang="pl-PL" sz="1600" dirty="0">
                <a:solidFill>
                  <a:srgbClr val="003F77"/>
                </a:solidFill>
                <a:latin typeface="Arial" panose="020B0604020202020204" pitchFamily="34" charset="0"/>
                <a:cs typeface="Arial" panose="020B0604020202020204" pitchFamily="34" charset="0"/>
              </a:rPr>
              <a:t>    </a:t>
            </a:r>
          </a:p>
        </p:txBody>
      </p:sp>
      <p:sp>
        <p:nvSpPr>
          <p:cNvPr id="8" name="Dowolny kształt 7"/>
          <p:cNvSpPr/>
          <p:nvPr/>
        </p:nvSpPr>
        <p:spPr>
          <a:xfrm>
            <a:off x="3106365" y="1513801"/>
            <a:ext cx="5777003" cy="853245"/>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326012" bIns="202190" numCol="1" spcCol="1270" anchor="ctr" anchorCtr="0">
            <a:noAutofit/>
          </a:bodyPr>
          <a:lstStyle/>
          <a:p>
            <a:pPr marL="285750" marR="0" lvl="1" indent="-285750" algn="l" defTabSz="914400" eaLnBrk="1" fontAlgn="auto" latinLnBrk="0" hangingPunct="1">
              <a:lnSpc>
                <a:spcPct val="100000"/>
              </a:lnSpc>
              <a:spcBef>
                <a:spcPct val="0"/>
              </a:spcBef>
              <a:spcAft>
                <a:spcPts val="300"/>
              </a:spcAft>
              <a:buClr>
                <a:srgbClr val="98979F"/>
              </a:buClr>
              <a:buSzPct val="111000"/>
              <a:buFont typeface="Arial" panose="020B0604020202020204" pitchFamily="34" charset="0"/>
              <a:buChar char="■"/>
              <a:tabLst/>
              <a:defRPr/>
            </a:pPr>
            <a:r>
              <a:rPr lang="pl-PL" sz="1600" dirty="0">
                <a:solidFill>
                  <a:schemeClr val="tx1"/>
                </a:solidFill>
                <a:latin typeface="Arial Narrow" panose="020B0606020202030204" pitchFamily="34" charset="0"/>
                <a:cs typeface="Arial" panose="020B0604020202020204" pitchFamily="34" charset="0"/>
              </a:rPr>
              <a:t>Rozmowy z polskimi i zagranicznymi podmiotami, testowa sprzedaż innych marek</a:t>
            </a:r>
            <a:endParaRPr lang="pl-PL" sz="1600" kern="1200" dirty="0">
              <a:solidFill>
                <a:schemeClr val="tx1"/>
              </a:solidFill>
              <a:latin typeface="Arial Narrow" panose="020B0606020202030204" pitchFamily="34" charset="0"/>
              <a:cs typeface="Arial" panose="020B0604020202020204" pitchFamily="34" charset="0"/>
            </a:endParaRPr>
          </a:p>
        </p:txBody>
      </p:sp>
      <p:sp>
        <p:nvSpPr>
          <p:cNvPr id="9" name="Dowolny kształt 8"/>
          <p:cNvSpPr/>
          <p:nvPr/>
        </p:nvSpPr>
        <p:spPr>
          <a:xfrm>
            <a:off x="630944" y="1597729"/>
            <a:ext cx="2211748" cy="816731"/>
          </a:xfrm>
          <a:custGeom>
            <a:avLst/>
            <a:gdLst>
              <a:gd name="connsiteX0" fmla="*/ 0 w 2296527"/>
              <a:gd name="connsiteY0" fmla="*/ 0 h 1573295"/>
              <a:gd name="connsiteX1" fmla="*/ 2296527 w 2296527"/>
              <a:gd name="connsiteY1" fmla="*/ 0 h 1573295"/>
              <a:gd name="connsiteX2" fmla="*/ 2296527 w 2296527"/>
              <a:gd name="connsiteY2" fmla="*/ 1573295 h 1573295"/>
              <a:gd name="connsiteX3" fmla="*/ 0 w 2296527"/>
              <a:gd name="connsiteY3" fmla="*/ 1573295 h 1573295"/>
              <a:gd name="connsiteX4" fmla="*/ 0 w 2296527"/>
              <a:gd name="connsiteY4" fmla="*/ 0 h 157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527" h="1573295">
                <a:moveTo>
                  <a:pt x="0" y="0"/>
                </a:moveTo>
                <a:lnTo>
                  <a:pt x="2296527" y="0"/>
                </a:lnTo>
                <a:lnTo>
                  <a:pt x="2296527" y="1573295"/>
                </a:lnTo>
                <a:lnTo>
                  <a:pt x="0" y="1573295"/>
                </a:lnTo>
                <a:lnTo>
                  <a:pt x="0" y="0"/>
                </a:lnTo>
                <a:close/>
              </a:path>
            </a:pathLst>
          </a:custGeom>
          <a:solidFill>
            <a:srgbClr val="DA25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26670" rIns="53340" bIns="26670" numCol="1" spcCol="1270" anchor="ctr" anchorCtr="0">
            <a:noAutofit/>
          </a:bodyPr>
          <a:lstStyle/>
          <a:p>
            <a:pPr lvl="0" defTabSz="622300">
              <a:lnSpc>
                <a:spcPct val="90000"/>
              </a:lnSpc>
              <a:spcBef>
                <a:spcPct val="0"/>
              </a:spcBef>
              <a:spcAft>
                <a:spcPct val="35000"/>
              </a:spcAft>
            </a:pPr>
            <a:r>
              <a:rPr lang="pl-PL" sz="1600" dirty="0">
                <a:effectLst/>
                <a:latin typeface="Arial Narrow" panose="020B0606020202030204" pitchFamily="34" charset="0"/>
                <a:ea typeface="Times New Roman" panose="02020603050405020304" pitchFamily="18" charset="0"/>
                <a:cs typeface="Times New Roman" panose="02020603050405020304" pitchFamily="18" charset="0"/>
              </a:rPr>
              <a:t>Poszerzenia portfolio marek</a:t>
            </a:r>
            <a:endParaRPr lang="pl-PL" sz="1600" kern="1200" dirty="0">
              <a:latin typeface="Arial Narrow" panose="020B0606020202030204" pitchFamily="34" charset="0"/>
              <a:cs typeface="Arial" panose="020B0604020202020204" pitchFamily="34" charset="0"/>
            </a:endParaRPr>
          </a:p>
        </p:txBody>
      </p:sp>
      <p:sp>
        <p:nvSpPr>
          <p:cNvPr id="10" name="Dowolny kształt 9"/>
          <p:cNvSpPr/>
          <p:nvPr/>
        </p:nvSpPr>
        <p:spPr>
          <a:xfrm>
            <a:off x="3019340" y="4192814"/>
            <a:ext cx="5850471" cy="1190948"/>
          </a:xfrm>
          <a:custGeom>
            <a:avLst/>
            <a:gdLst>
              <a:gd name="connsiteX0" fmla="*/ 252309 w 1513821"/>
              <a:gd name="connsiteY0" fmla="*/ 0 h 6134417"/>
              <a:gd name="connsiteX1" fmla="*/ 1261512 w 1513821"/>
              <a:gd name="connsiteY1" fmla="*/ 0 h 6134417"/>
              <a:gd name="connsiteX2" fmla="*/ 1513821 w 1513821"/>
              <a:gd name="connsiteY2" fmla="*/ 252309 h 6134417"/>
              <a:gd name="connsiteX3" fmla="*/ 1513821 w 1513821"/>
              <a:gd name="connsiteY3" fmla="*/ 6134417 h 6134417"/>
              <a:gd name="connsiteX4" fmla="*/ 1513821 w 1513821"/>
              <a:gd name="connsiteY4" fmla="*/ 6134417 h 6134417"/>
              <a:gd name="connsiteX5" fmla="*/ 0 w 1513821"/>
              <a:gd name="connsiteY5" fmla="*/ 6134417 h 6134417"/>
              <a:gd name="connsiteX6" fmla="*/ 0 w 1513821"/>
              <a:gd name="connsiteY6" fmla="*/ 6134417 h 6134417"/>
              <a:gd name="connsiteX7" fmla="*/ 0 w 1513821"/>
              <a:gd name="connsiteY7" fmla="*/ 252309 h 6134417"/>
              <a:gd name="connsiteX8" fmla="*/ 252309 w 1513821"/>
              <a:gd name="connsiteY8" fmla="*/ 0 h 6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821" h="6134417">
                <a:moveTo>
                  <a:pt x="1513821" y="1022426"/>
                </a:moveTo>
                <a:lnTo>
                  <a:pt x="1513821" y="5111991"/>
                </a:lnTo>
                <a:cubicBezTo>
                  <a:pt x="1513821" y="5676658"/>
                  <a:pt x="1485945" y="6134415"/>
                  <a:pt x="1451557" y="6134415"/>
                </a:cubicBezTo>
                <a:lnTo>
                  <a:pt x="0" y="6134415"/>
                </a:lnTo>
                <a:lnTo>
                  <a:pt x="0" y="6134415"/>
                </a:lnTo>
                <a:lnTo>
                  <a:pt x="0" y="2"/>
                </a:lnTo>
                <a:lnTo>
                  <a:pt x="0" y="2"/>
                </a:lnTo>
                <a:lnTo>
                  <a:pt x="1451557" y="2"/>
                </a:lnTo>
                <a:cubicBezTo>
                  <a:pt x="1485945" y="2"/>
                  <a:pt x="1513821" y="457759"/>
                  <a:pt x="1513821" y="1022426"/>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7723" rIns="321548" bIns="197726" numCol="1" spcCol="1270" anchor="ctr" anchorCtr="0">
            <a:noAutofit/>
          </a:bodyPr>
          <a:lstStyle/>
          <a:p>
            <a:pPr marL="285750" lvl="1" indent="-285750">
              <a:spcBef>
                <a:spcPct val="0"/>
              </a:spcBef>
              <a:spcAft>
                <a:spcPts val="300"/>
              </a:spcAft>
              <a:buClr>
                <a:srgbClr val="98979F"/>
              </a:buClr>
              <a:buSzPct val="100000"/>
              <a:buFont typeface="Arial" panose="020B0604020202020204" pitchFamily="34" charset="0"/>
              <a:buChar char="■"/>
              <a:defRPr/>
            </a:pPr>
            <a:r>
              <a:rPr lang="pl-PL" sz="1600" dirty="0">
                <a:solidFill>
                  <a:schemeClr val="tx1">
                    <a:lumMod val="75000"/>
                    <a:lumOff val="25000"/>
                  </a:schemeClr>
                </a:solidFill>
                <a:latin typeface="Arial Narrow" panose="020B0606020202030204" pitchFamily="34" charset="0"/>
                <a:cs typeface="Arial" panose="020B0604020202020204" pitchFamily="34" charset="0"/>
              </a:rPr>
              <a:t>Rozmowy z centrami handlowymi i indywidulanymi podmiotami w różnych lokalizacjach w Polsce</a:t>
            </a:r>
          </a:p>
        </p:txBody>
      </p:sp>
      <p:sp>
        <p:nvSpPr>
          <p:cNvPr id="11" name="Dowolny kształt 10"/>
          <p:cNvSpPr/>
          <p:nvPr/>
        </p:nvSpPr>
        <p:spPr>
          <a:xfrm>
            <a:off x="625106" y="4376883"/>
            <a:ext cx="2217586" cy="854886"/>
          </a:xfrm>
          <a:custGeom>
            <a:avLst/>
            <a:gdLst>
              <a:gd name="connsiteX0" fmla="*/ 0 w 2296527"/>
              <a:gd name="connsiteY0" fmla="*/ 0 h 1573295"/>
              <a:gd name="connsiteX1" fmla="*/ 2296527 w 2296527"/>
              <a:gd name="connsiteY1" fmla="*/ 0 h 1573295"/>
              <a:gd name="connsiteX2" fmla="*/ 2296527 w 2296527"/>
              <a:gd name="connsiteY2" fmla="*/ 1573295 h 1573295"/>
              <a:gd name="connsiteX3" fmla="*/ 0 w 2296527"/>
              <a:gd name="connsiteY3" fmla="*/ 1573295 h 1573295"/>
              <a:gd name="connsiteX4" fmla="*/ 0 w 2296527"/>
              <a:gd name="connsiteY4" fmla="*/ 0 h 157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527" h="1573295">
                <a:moveTo>
                  <a:pt x="0" y="0"/>
                </a:moveTo>
                <a:lnTo>
                  <a:pt x="2296527" y="0"/>
                </a:lnTo>
                <a:lnTo>
                  <a:pt x="2296527" y="1573295"/>
                </a:lnTo>
                <a:lnTo>
                  <a:pt x="0" y="1573295"/>
                </a:lnTo>
                <a:lnTo>
                  <a:pt x="0" y="0"/>
                </a:lnTo>
                <a:close/>
              </a:path>
            </a:pathLst>
          </a:custGeom>
          <a:solidFill>
            <a:srgbClr val="DA25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26670" rIns="53340" bIns="26670" numCol="1" spcCol="1270" anchor="ctr" anchorCtr="0">
            <a:noAutofit/>
          </a:bodyPr>
          <a:lstStyle/>
          <a:p>
            <a:pPr lvl="0" defTabSz="622300">
              <a:lnSpc>
                <a:spcPct val="90000"/>
              </a:lnSpc>
              <a:spcBef>
                <a:spcPct val="0"/>
              </a:spcBef>
              <a:spcAft>
                <a:spcPct val="35000"/>
              </a:spcAft>
            </a:pPr>
            <a:r>
              <a:rPr lang="pl-PL" sz="1600" dirty="0">
                <a:latin typeface="Arial Narrow" panose="020B0606020202030204" pitchFamily="34" charset="0"/>
                <a:cs typeface="Arial" panose="020B0604020202020204" pitchFamily="34" charset="0"/>
              </a:rPr>
              <a:t>Budowa sieci salonów własnych i franczyzowych</a:t>
            </a:r>
            <a:endParaRPr lang="pl-PL" sz="1600" kern="1200" dirty="0">
              <a:latin typeface="Arial Narrow" panose="020B0606020202030204" pitchFamily="34" charset="0"/>
              <a:cs typeface="Arial" panose="020B0604020202020204" pitchFamily="34" charset="0"/>
            </a:endParaRPr>
          </a:p>
        </p:txBody>
      </p:sp>
      <p:sp>
        <p:nvSpPr>
          <p:cNvPr id="14" name="Dowolny kształt 13"/>
          <p:cNvSpPr/>
          <p:nvPr/>
        </p:nvSpPr>
        <p:spPr>
          <a:xfrm>
            <a:off x="3060591" y="2477882"/>
            <a:ext cx="5770597" cy="850001"/>
          </a:xfrm>
          <a:custGeom>
            <a:avLst/>
            <a:gdLst>
              <a:gd name="connsiteX0" fmla="*/ 252309 w 1513821"/>
              <a:gd name="connsiteY0" fmla="*/ 0 h 6134417"/>
              <a:gd name="connsiteX1" fmla="*/ 1261512 w 1513821"/>
              <a:gd name="connsiteY1" fmla="*/ 0 h 6134417"/>
              <a:gd name="connsiteX2" fmla="*/ 1513821 w 1513821"/>
              <a:gd name="connsiteY2" fmla="*/ 252309 h 6134417"/>
              <a:gd name="connsiteX3" fmla="*/ 1513821 w 1513821"/>
              <a:gd name="connsiteY3" fmla="*/ 6134417 h 6134417"/>
              <a:gd name="connsiteX4" fmla="*/ 1513821 w 1513821"/>
              <a:gd name="connsiteY4" fmla="*/ 6134417 h 6134417"/>
              <a:gd name="connsiteX5" fmla="*/ 0 w 1513821"/>
              <a:gd name="connsiteY5" fmla="*/ 6134417 h 6134417"/>
              <a:gd name="connsiteX6" fmla="*/ 0 w 1513821"/>
              <a:gd name="connsiteY6" fmla="*/ 6134417 h 6134417"/>
              <a:gd name="connsiteX7" fmla="*/ 0 w 1513821"/>
              <a:gd name="connsiteY7" fmla="*/ 252309 h 6134417"/>
              <a:gd name="connsiteX8" fmla="*/ 252309 w 1513821"/>
              <a:gd name="connsiteY8" fmla="*/ 0 h 6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821" h="6134417">
                <a:moveTo>
                  <a:pt x="1513821" y="1022426"/>
                </a:moveTo>
                <a:lnTo>
                  <a:pt x="1513821" y="5111991"/>
                </a:lnTo>
                <a:cubicBezTo>
                  <a:pt x="1513821" y="5676658"/>
                  <a:pt x="1485945" y="6134415"/>
                  <a:pt x="1451557" y="6134415"/>
                </a:cubicBezTo>
                <a:lnTo>
                  <a:pt x="0" y="6134415"/>
                </a:lnTo>
                <a:lnTo>
                  <a:pt x="0" y="6134415"/>
                </a:lnTo>
                <a:lnTo>
                  <a:pt x="0" y="2"/>
                </a:lnTo>
                <a:lnTo>
                  <a:pt x="0" y="2"/>
                </a:lnTo>
                <a:lnTo>
                  <a:pt x="1451557" y="2"/>
                </a:lnTo>
                <a:cubicBezTo>
                  <a:pt x="1485945" y="2"/>
                  <a:pt x="1513821" y="457759"/>
                  <a:pt x="1513821" y="1022426"/>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7723" rIns="321548" bIns="197726" numCol="1" spcCol="1270" anchor="ctr" anchorCtr="0">
            <a:noAutofit/>
          </a:bodyPr>
          <a:lstStyle/>
          <a:p>
            <a:pPr marL="285750" lvl="1" indent="-285750">
              <a:lnSpc>
                <a:spcPct val="90000"/>
              </a:lnSpc>
              <a:spcBef>
                <a:spcPct val="0"/>
              </a:spcBef>
              <a:spcAft>
                <a:spcPts val="300"/>
              </a:spcAft>
              <a:buClr>
                <a:srgbClr val="98979F"/>
              </a:buClr>
              <a:buSzPct val="100000"/>
              <a:buFont typeface="Arial" panose="020B0604020202020204" pitchFamily="34" charset="0"/>
              <a:buChar char="■"/>
              <a:defRPr/>
            </a:pPr>
            <a:r>
              <a:rPr lang="pl-PL" sz="1600" dirty="0">
                <a:solidFill>
                  <a:schemeClr val="tx1">
                    <a:lumMod val="75000"/>
                    <a:lumOff val="25000"/>
                  </a:schemeClr>
                </a:solidFill>
                <a:latin typeface="Arial Narrow" panose="020B0606020202030204" pitchFamily="34" charset="0"/>
                <a:cs typeface="Arial" panose="020B0604020202020204" pitchFamily="34" charset="0"/>
              </a:rPr>
              <a:t>Dyscyplina kosztowa na wszystkich poziomach</a:t>
            </a:r>
          </a:p>
          <a:p>
            <a:pPr marL="285750" lvl="1" indent="-285750">
              <a:lnSpc>
                <a:spcPct val="90000"/>
              </a:lnSpc>
              <a:spcBef>
                <a:spcPct val="0"/>
              </a:spcBef>
              <a:spcAft>
                <a:spcPts val="300"/>
              </a:spcAft>
              <a:buClr>
                <a:srgbClr val="98979F"/>
              </a:buClr>
              <a:buSzPct val="100000"/>
              <a:buFont typeface="Arial" panose="020B0604020202020204" pitchFamily="34" charset="0"/>
              <a:buChar char="■"/>
              <a:defRPr/>
            </a:pPr>
            <a:r>
              <a:rPr lang="pl-PL" sz="1600" dirty="0">
                <a:solidFill>
                  <a:schemeClr val="tx1">
                    <a:lumMod val="75000"/>
                    <a:lumOff val="25000"/>
                  </a:schemeClr>
                </a:solidFill>
                <a:latin typeface="Arial Narrow" panose="020B0606020202030204" pitchFamily="34" charset="0"/>
                <a:cs typeface="Arial" panose="020B0604020202020204" pitchFamily="34" charset="0"/>
              </a:rPr>
              <a:t>Sprzedaż za oczekiwaną marżę brutto</a:t>
            </a:r>
          </a:p>
        </p:txBody>
      </p:sp>
      <p:sp>
        <p:nvSpPr>
          <p:cNvPr id="15" name="Dowolny kształt 14"/>
          <p:cNvSpPr/>
          <p:nvPr/>
        </p:nvSpPr>
        <p:spPr>
          <a:xfrm>
            <a:off x="637523" y="2469715"/>
            <a:ext cx="2206217" cy="882060"/>
          </a:xfrm>
          <a:custGeom>
            <a:avLst/>
            <a:gdLst>
              <a:gd name="connsiteX0" fmla="*/ 0 w 2296527"/>
              <a:gd name="connsiteY0" fmla="*/ 0 h 1573295"/>
              <a:gd name="connsiteX1" fmla="*/ 2296527 w 2296527"/>
              <a:gd name="connsiteY1" fmla="*/ 0 h 1573295"/>
              <a:gd name="connsiteX2" fmla="*/ 2296527 w 2296527"/>
              <a:gd name="connsiteY2" fmla="*/ 1573295 h 1573295"/>
              <a:gd name="connsiteX3" fmla="*/ 0 w 2296527"/>
              <a:gd name="connsiteY3" fmla="*/ 1573295 h 1573295"/>
              <a:gd name="connsiteX4" fmla="*/ 0 w 2296527"/>
              <a:gd name="connsiteY4" fmla="*/ 0 h 157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527" h="1573295">
                <a:moveTo>
                  <a:pt x="0" y="0"/>
                </a:moveTo>
                <a:lnTo>
                  <a:pt x="2296527" y="0"/>
                </a:lnTo>
                <a:lnTo>
                  <a:pt x="2296527" y="1573295"/>
                </a:lnTo>
                <a:lnTo>
                  <a:pt x="0" y="1573295"/>
                </a:lnTo>
                <a:lnTo>
                  <a:pt x="0" y="0"/>
                </a:lnTo>
                <a:close/>
              </a:path>
            </a:pathLst>
          </a:custGeom>
          <a:solidFill>
            <a:srgbClr val="DA25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26670" rIns="53340" bIns="26670" numCol="1" spcCol="1270" anchor="ctr" anchorCtr="0">
            <a:noAutofit/>
          </a:bodyPr>
          <a:lstStyle/>
          <a:p>
            <a:pPr lvl="0" defTabSz="622300">
              <a:lnSpc>
                <a:spcPct val="90000"/>
              </a:lnSpc>
              <a:spcBef>
                <a:spcPct val="0"/>
              </a:spcBef>
              <a:spcAft>
                <a:spcPct val="35000"/>
              </a:spcAft>
            </a:pPr>
            <a:r>
              <a:rPr lang="pl-PL" sz="1600" dirty="0">
                <a:latin typeface="Arial Narrow" panose="020B0606020202030204" pitchFamily="34" charset="0"/>
                <a:cs typeface="Arial" panose="020B0604020202020204" pitchFamily="34" charset="0"/>
              </a:rPr>
              <a:t>Wzrost rentowności z działalności podstawowej</a:t>
            </a:r>
            <a:endParaRPr lang="pl-PL" sz="1600" kern="1200" dirty="0">
              <a:latin typeface="Arial Narrow" panose="020B0606020202030204" pitchFamily="34" charset="0"/>
              <a:cs typeface="Arial" panose="020B0604020202020204" pitchFamily="34" charset="0"/>
            </a:endParaRPr>
          </a:p>
        </p:txBody>
      </p:sp>
      <p:cxnSp>
        <p:nvCxnSpPr>
          <p:cNvPr id="16" name="Łącznik prostoliniowy 32"/>
          <p:cNvCxnSpPr/>
          <p:nvPr/>
        </p:nvCxnSpPr>
        <p:spPr>
          <a:xfrm>
            <a:off x="623673" y="1561325"/>
            <a:ext cx="81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Łącznik prostoliniowy 33"/>
          <p:cNvCxnSpPr/>
          <p:nvPr/>
        </p:nvCxnSpPr>
        <p:spPr>
          <a:xfrm>
            <a:off x="637523" y="3402880"/>
            <a:ext cx="81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Łącznik prostoliniowy 34"/>
          <p:cNvCxnSpPr/>
          <p:nvPr/>
        </p:nvCxnSpPr>
        <p:spPr>
          <a:xfrm>
            <a:off x="605581" y="4301311"/>
            <a:ext cx="81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Łącznik prostoliniowy 35"/>
          <p:cNvCxnSpPr/>
          <p:nvPr/>
        </p:nvCxnSpPr>
        <p:spPr>
          <a:xfrm>
            <a:off x="637523" y="663274"/>
            <a:ext cx="81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Dowolny kształt 13"/>
          <p:cNvSpPr/>
          <p:nvPr/>
        </p:nvSpPr>
        <p:spPr>
          <a:xfrm>
            <a:off x="3025076" y="3342815"/>
            <a:ext cx="5770597" cy="849999"/>
          </a:xfrm>
          <a:custGeom>
            <a:avLst/>
            <a:gdLst>
              <a:gd name="connsiteX0" fmla="*/ 252309 w 1513821"/>
              <a:gd name="connsiteY0" fmla="*/ 0 h 6134417"/>
              <a:gd name="connsiteX1" fmla="*/ 1261512 w 1513821"/>
              <a:gd name="connsiteY1" fmla="*/ 0 h 6134417"/>
              <a:gd name="connsiteX2" fmla="*/ 1513821 w 1513821"/>
              <a:gd name="connsiteY2" fmla="*/ 252309 h 6134417"/>
              <a:gd name="connsiteX3" fmla="*/ 1513821 w 1513821"/>
              <a:gd name="connsiteY3" fmla="*/ 6134417 h 6134417"/>
              <a:gd name="connsiteX4" fmla="*/ 1513821 w 1513821"/>
              <a:gd name="connsiteY4" fmla="*/ 6134417 h 6134417"/>
              <a:gd name="connsiteX5" fmla="*/ 0 w 1513821"/>
              <a:gd name="connsiteY5" fmla="*/ 6134417 h 6134417"/>
              <a:gd name="connsiteX6" fmla="*/ 0 w 1513821"/>
              <a:gd name="connsiteY6" fmla="*/ 6134417 h 6134417"/>
              <a:gd name="connsiteX7" fmla="*/ 0 w 1513821"/>
              <a:gd name="connsiteY7" fmla="*/ 252309 h 6134417"/>
              <a:gd name="connsiteX8" fmla="*/ 252309 w 1513821"/>
              <a:gd name="connsiteY8" fmla="*/ 0 h 6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821" h="6134417">
                <a:moveTo>
                  <a:pt x="1513821" y="1022426"/>
                </a:moveTo>
                <a:lnTo>
                  <a:pt x="1513821" y="5111991"/>
                </a:lnTo>
                <a:cubicBezTo>
                  <a:pt x="1513821" y="5676658"/>
                  <a:pt x="1485945" y="6134415"/>
                  <a:pt x="1451557" y="6134415"/>
                </a:cubicBezTo>
                <a:lnTo>
                  <a:pt x="0" y="6134415"/>
                </a:lnTo>
                <a:lnTo>
                  <a:pt x="0" y="6134415"/>
                </a:lnTo>
                <a:lnTo>
                  <a:pt x="0" y="2"/>
                </a:lnTo>
                <a:lnTo>
                  <a:pt x="0" y="2"/>
                </a:lnTo>
                <a:lnTo>
                  <a:pt x="1451557" y="2"/>
                </a:lnTo>
                <a:cubicBezTo>
                  <a:pt x="1485945" y="2"/>
                  <a:pt x="1513821" y="457759"/>
                  <a:pt x="1513821" y="1022426"/>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72000" rIns="321548" bIns="36000" numCol="1" spcCol="1270" anchor="ctr" anchorCtr="0">
            <a:noAutofit/>
          </a:bodyPr>
          <a:lstStyle/>
          <a:p>
            <a:pPr marL="285750" lvl="1" indent="-285750">
              <a:lnSpc>
                <a:spcPct val="90000"/>
              </a:lnSpc>
              <a:spcBef>
                <a:spcPct val="0"/>
              </a:spcBef>
              <a:spcAft>
                <a:spcPts val="300"/>
              </a:spcAft>
              <a:buClr>
                <a:srgbClr val="98979F"/>
              </a:buClr>
              <a:buSzPct val="100000"/>
              <a:buFont typeface="Arial" panose="020B0604020202020204" pitchFamily="34" charset="0"/>
              <a:buChar char="■"/>
              <a:defRPr/>
            </a:pPr>
            <a:r>
              <a:rPr lang="pl-PL" sz="1600" dirty="0">
                <a:solidFill>
                  <a:schemeClr val="tx1">
                    <a:lumMod val="75000"/>
                    <a:lumOff val="25000"/>
                  </a:schemeClr>
                </a:solidFill>
                <a:latin typeface="Arial Narrow" panose="020B0606020202030204" pitchFamily="34" charset="0"/>
                <a:cs typeface="Arial" panose="020B0604020202020204" pitchFamily="34" charset="0"/>
              </a:rPr>
              <a:t>Dalszy rozwój  sklepu internetowego</a:t>
            </a:r>
          </a:p>
        </p:txBody>
      </p:sp>
      <p:sp>
        <p:nvSpPr>
          <p:cNvPr id="25" name="Dowolny kształt 14"/>
          <p:cNvSpPr/>
          <p:nvPr/>
        </p:nvSpPr>
        <p:spPr>
          <a:xfrm>
            <a:off x="637524" y="3435255"/>
            <a:ext cx="2206216" cy="849999"/>
          </a:xfrm>
          <a:custGeom>
            <a:avLst/>
            <a:gdLst>
              <a:gd name="connsiteX0" fmla="*/ 0 w 2296527"/>
              <a:gd name="connsiteY0" fmla="*/ 0 h 1573295"/>
              <a:gd name="connsiteX1" fmla="*/ 2296527 w 2296527"/>
              <a:gd name="connsiteY1" fmla="*/ 0 h 1573295"/>
              <a:gd name="connsiteX2" fmla="*/ 2296527 w 2296527"/>
              <a:gd name="connsiteY2" fmla="*/ 1573295 h 1573295"/>
              <a:gd name="connsiteX3" fmla="*/ 0 w 2296527"/>
              <a:gd name="connsiteY3" fmla="*/ 1573295 h 1573295"/>
              <a:gd name="connsiteX4" fmla="*/ 0 w 2296527"/>
              <a:gd name="connsiteY4" fmla="*/ 0 h 157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527" h="1573295">
                <a:moveTo>
                  <a:pt x="0" y="0"/>
                </a:moveTo>
                <a:lnTo>
                  <a:pt x="2296527" y="0"/>
                </a:lnTo>
                <a:lnTo>
                  <a:pt x="2296527" y="1573295"/>
                </a:lnTo>
                <a:lnTo>
                  <a:pt x="0" y="1573295"/>
                </a:lnTo>
                <a:lnTo>
                  <a:pt x="0" y="0"/>
                </a:lnTo>
                <a:close/>
              </a:path>
            </a:pathLst>
          </a:custGeom>
          <a:solidFill>
            <a:srgbClr val="DA25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26670" rIns="53340" bIns="26670" numCol="1" spcCol="1270" anchor="ctr" anchorCtr="0">
            <a:noAutofit/>
          </a:bodyPr>
          <a:lstStyle/>
          <a:p>
            <a:pPr lvl="0" defTabSz="622300">
              <a:lnSpc>
                <a:spcPct val="90000"/>
              </a:lnSpc>
              <a:spcBef>
                <a:spcPct val="0"/>
              </a:spcBef>
              <a:spcAft>
                <a:spcPct val="35000"/>
              </a:spcAft>
            </a:pPr>
            <a:r>
              <a:rPr lang="pl-PL" sz="1600" kern="1200" dirty="0">
                <a:latin typeface="Arial Narrow" panose="020B0606020202030204" pitchFamily="34" charset="0"/>
                <a:cs typeface="Arial" panose="020B0604020202020204" pitchFamily="34" charset="0"/>
              </a:rPr>
              <a:t>Zwiększanie sprzedaży on </a:t>
            </a:r>
            <a:r>
              <a:rPr lang="pl-PL" sz="1600" kern="1200" dirty="0" err="1">
                <a:latin typeface="Arial Narrow" panose="020B0606020202030204" pitchFamily="34" charset="0"/>
                <a:cs typeface="Arial" panose="020B0604020202020204" pitchFamily="34" charset="0"/>
              </a:rPr>
              <a:t>line</a:t>
            </a:r>
            <a:endParaRPr lang="pl-PL" sz="1600" kern="1200" dirty="0">
              <a:latin typeface="Arial Narrow" panose="020B0606020202030204" pitchFamily="34" charset="0"/>
              <a:cs typeface="Arial" panose="020B0604020202020204" pitchFamily="34" charset="0"/>
            </a:endParaRPr>
          </a:p>
        </p:txBody>
      </p:sp>
      <p:cxnSp>
        <p:nvCxnSpPr>
          <p:cNvPr id="31" name="Łącznik prostoliniowy 34"/>
          <p:cNvCxnSpPr>
            <a:cxnSpLocks/>
          </p:cNvCxnSpPr>
          <p:nvPr/>
        </p:nvCxnSpPr>
        <p:spPr>
          <a:xfrm>
            <a:off x="793966" y="5227693"/>
            <a:ext cx="8158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16</a:t>
            </a:fld>
            <a:endParaRPr lang="pl-PL" sz="1400" dirty="0">
              <a:latin typeface="Arial" panose="020B0604020202020204" pitchFamily="34" charset="0"/>
              <a:cs typeface="Arial" panose="020B0604020202020204" pitchFamily="34" charset="0"/>
            </a:endParaRPr>
          </a:p>
        </p:txBody>
      </p:sp>
      <p:pic>
        <p:nvPicPr>
          <p:cNvPr id="27" name="Obraz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oliniowy 32">
            <a:extLst>
              <a:ext uri="{FF2B5EF4-FFF2-40B4-BE49-F238E27FC236}">
                <a16:creationId xmlns:a16="http://schemas.microsoft.com/office/drawing/2014/main" id="{6D980620-AA68-4C28-8198-CB99A14A71C9}"/>
              </a:ext>
            </a:extLst>
          </p:cNvPr>
          <p:cNvCxnSpPr/>
          <p:nvPr/>
        </p:nvCxnSpPr>
        <p:spPr>
          <a:xfrm>
            <a:off x="669762" y="2414460"/>
            <a:ext cx="81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owolny kształt 8">
            <a:extLst>
              <a:ext uri="{FF2B5EF4-FFF2-40B4-BE49-F238E27FC236}">
                <a16:creationId xmlns:a16="http://schemas.microsoft.com/office/drawing/2014/main" id="{62A565AE-D0F6-42CD-A31D-3B297196612F}"/>
              </a:ext>
            </a:extLst>
          </p:cNvPr>
          <p:cNvSpPr/>
          <p:nvPr/>
        </p:nvSpPr>
        <p:spPr>
          <a:xfrm>
            <a:off x="630944" y="681476"/>
            <a:ext cx="2200378" cy="816731"/>
          </a:xfrm>
          <a:custGeom>
            <a:avLst/>
            <a:gdLst>
              <a:gd name="connsiteX0" fmla="*/ 0 w 2296527"/>
              <a:gd name="connsiteY0" fmla="*/ 0 h 1573295"/>
              <a:gd name="connsiteX1" fmla="*/ 2296527 w 2296527"/>
              <a:gd name="connsiteY1" fmla="*/ 0 h 1573295"/>
              <a:gd name="connsiteX2" fmla="*/ 2296527 w 2296527"/>
              <a:gd name="connsiteY2" fmla="*/ 1573295 h 1573295"/>
              <a:gd name="connsiteX3" fmla="*/ 0 w 2296527"/>
              <a:gd name="connsiteY3" fmla="*/ 1573295 h 1573295"/>
              <a:gd name="connsiteX4" fmla="*/ 0 w 2296527"/>
              <a:gd name="connsiteY4" fmla="*/ 0 h 157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527" h="1573295">
                <a:moveTo>
                  <a:pt x="0" y="0"/>
                </a:moveTo>
                <a:lnTo>
                  <a:pt x="2296527" y="0"/>
                </a:lnTo>
                <a:lnTo>
                  <a:pt x="2296527" y="1573295"/>
                </a:lnTo>
                <a:lnTo>
                  <a:pt x="0" y="1573295"/>
                </a:lnTo>
                <a:lnTo>
                  <a:pt x="0" y="0"/>
                </a:lnTo>
                <a:close/>
              </a:path>
            </a:pathLst>
          </a:custGeom>
          <a:solidFill>
            <a:srgbClr val="DA251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26670" rIns="53340" bIns="26670" numCol="1" spcCol="1270" anchor="ctr" anchorCtr="0">
            <a:noAutofit/>
          </a:bodyPr>
          <a:lstStyle/>
          <a:p>
            <a:pPr lvl="0" defTabSz="622300">
              <a:lnSpc>
                <a:spcPct val="90000"/>
              </a:lnSpc>
              <a:spcBef>
                <a:spcPct val="0"/>
              </a:spcBef>
              <a:spcAft>
                <a:spcPct val="35000"/>
              </a:spcAft>
            </a:pPr>
            <a:r>
              <a:rPr lang="pl-PL" sz="1600" dirty="0">
                <a:latin typeface="Arial Narrow" panose="020B0606020202030204" pitchFamily="34" charset="0"/>
                <a:ea typeface="Times New Roman" panose="02020603050405020304" pitchFamily="18" charset="0"/>
                <a:cs typeface="Times New Roman" panose="02020603050405020304" pitchFamily="18" charset="0"/>
              </a:rPr>
              <a:t>Poszukiwanie okazji do inwestycji </a:t>
            </a:r>
            <a:endParaRPr lang="pl-PL" sz="1600" kern="1200" dirty="0">
              <a:latin typeface="Arial Narrow" panose="020B0606020202030204" pitchFamily="34" charset="0"/>
              <a:cs typeface="Arial" panose="020B0604020202020204" pitchFamily="34" charset="0"/>
            </a:endParaRPr>
          </a:p>
        </p:txBody>
      </p:sp>
      <p:sp>
        <p:nvSpPr>
          <p:cNvPr id="32" name="Dowolny kształt 7">
            <a:extLst>
              <a:ext uri="{FF2B5EF4-FFF2-40B4-BE49-F238E27FC236}">
                <a16:creationId xmlns:a16="http://schemas.microsoft.com/office/drawing/2014/main" id="{48F49E96-FD61-4B01-AAA1-3B1AC1DE6C69}"/>
              </a:ext>
            </a:extLst>
          </p:cNvPr>
          <p:cNvSpPr/>
          <p:nvPr/>
        </p:nvSpPr>
        <p:spPr>
          <a:xfrm>
            <a:off x="3106365" y="720818"/>
            <a:ext cx="5718613" cy="846492"/>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326012" bIns="202190" numCol="1" spcCol="1270" anchor="ctr" anchorCtr="0">
            <a:noAutofit/>
          </a:bodyPr>
          <a:lstStyle/>
          <a:p>
            <a:pPr marL="285750" marR="0" lvl="1" indent="-285750" algn="l" defTabSz="914400" eaLnBrk="1" fontAlgn="auto" latinLnBrk="0" hangingPunct="1">
              <a:lnSpc>
                <a:spcPct val="100000"/>
              </a:lnSpc>
              <a:spcBef>
                <a:spcPct val="0"/>
              </a:spcBef>
              <a:spcAft>
                <a:spcPts val="300"/>
              </a:spcAft>
              <a:buClr>
                <a:srgbClr val="98979F"/>
              </a:buClr>
              <a:buSzPct val="111000"/>
              <a:buFont typeface="Arial" panose="020B0604020202020204" pitchFamily="34" charset="0"/>
              <a:buChar char="■"/>
              <a:tabLst/>
              <a:defRPr/>
            </a:pPr>
            <a:endParaRPr lang="pl-PL" sz="1600" kern="1200" dirty="0">
              <a:solidFill>
                <a:schemeClr val="tx1"/>
              </a:solidFill>
              <a:latin typeface="Arial Narrow" panose="020B060602020203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2B1FECB0-1368-F368-93B0-7205C6CD3023}"/>
              </a:ext>
            </a:extLst>
          </p:cNvPr>
          <p:cNvSpPr txBox="1"/>
          <p:nvPr/>
        </p:nvSpPr>
        <p:spPr>
          <a:xfrm>
            <a:off x="3265714" y="827543"/>
            <a:ext cx="4805124" cy="584775"/>
          </a:xfrm>
          <a:prstGeom prst="rect">
            <a:avLst/>
          </a:prstGeom>
          <a:noFill/>
        </p:spPr>
        <p:txBody>
          <a:bodyPr wrap="square">
            <a:spAutoFit/>
          </a:bodyPr>
          <a:lstStyle/>
          <a:p>
            <a:pPr indent="-457200" defTabSz="914400">
              <a:spcBef>
                <a:spcPct val="0"/>
              </a:spcBef>
              <a:spcAft>
                <a:spcPts val="300"/>
              </a:spcAft>
              <a:buClr>
                <a:srgbClr val="98979F"/>
              </a:buClr>
              <a:buSzPct val="111000"/>
              <a:buFont typeface="Arial" panose="020B0604020202020204" pitchFamily="34" charset="0"/>
              <a:buChar char="■"/>
              <a:defRPr/>
            </a:pPr>
            <a:r>
              <a:rPr lang="pl-PL" sz="1600" dirty="0">
                <a:solidFill>
                  <a:schemeClr val="tx1"/>
                </a:solidFill>
                <a:latin typeface="Arial Narrow" panose="020B0606020202030204" pitchFamily="34" charset="0"/>
                <a:cs typeface="Arial" panose="020B0604020202020204" pitchFamily="34" charset="0"/>
              </a:rPr>
              <a:t>W branży odzieżowej i galanteryjnej oraz w segmencie nieruchomości.</a:t>
            </a:r>
            <a:endParaRPr lang="pl-PL" sz="1600" kern="12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4935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numeru slajdu 13"/>
          <p:cNvSpPr>
            <a:spLocks noGrp="1"/>
          </p:cNvSpPr>
          <p:nvPr>
            <p:ph type="sldNum" sz="quarter" idx="12"/>
          </p:nvPr>
        </p:nvSpPr>
        <p:spPr>
          <a:xfrm>
            <a:off x="8316000" y="6448912"/>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17</a:t>
            </a:fld>
            <a:endParaRPr lang="pl-PL" sz="1400" dirty="0">
              <a:latin typeface="Arial" panose="020B0604020202020204" pitchFamily="34" charset="0"/>
              <a:cs typeface="Arial" panose="020B0604020202020204" pitchFamily="34" charset="0"/>
            </a:endParaRPr>
          </a:p>
        </p:txBody>
      </p:sp>
      <p:sp>
        <p:nvSpPr>
          <p:cNvPr id="20" name="Symbol zastępczy zawartości 2"/>
          <p:cNvSpPr txBox="1">
            <a:spLocks/>
          </p:cNvSpPr>
          <p:nvPr/>
        </p:nvSpPr>
        <p:spPr>
          <a:xfrm>
            <a:off x="955963" y="1205345"/>
            <a:ext cx="3615613" cy="173181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FF0000"/>
              </a:buClr>
              <a:defRPr/>
            </a:pPr>
            <a:endParaRPr lang="pl-PL" sz="2800" dirty="0">
              <a:solidFill>
                <a:schemeClr val="tx1">
                  <a:lumMod val="75000"/>
                  <a:lumOff val="25000"/>
                </a:schemeClr>
              </a:solidFill>
              <a:latin typeface="Arial Narrow" panose="020B0606020202030204" pitchFamily="34" charset="0"/>
            </a:endParaRPr>
          </a:p>
          <a:p>
            <a:pPr algn="l">
              <a:buClr>
                <a:srgbClr val="FF0000"/>
              </a:buClr>
              <a:defRPr/>
            </a:pPr>
            <a:endParaRPr lang="pl-PL" sz="2800" dirty="0">
              <a:solidFill>
                <a:schemeClr val="tx1">
                  <a:lumMod val="75000"/>
                  <a:lumOff val="25000"/>
                </a:schemeClr>
              </a:solidFill>
              <a:latin typeface="Arial Narrow" panose="020B0606020202030204" pitchFamily="34" charset="0"/>
            </a:endParaRPr>
          </a:p>
        </p:txBody>
      </p:sp>
      <p:sp>
        <p:nvSpPr>
          <p:cNvPr id="9" name="Prostokąt 8">
            <a:extLst>
              <a:ext uri="{FF2B5EF4-FFF2-40B4-BE49-F238E27FC236}">
                <a16:creationId xmlns:a16="http://schemas.microsoft.com/office/drawing/2014/main" id="{CAB5C820-AE97-4C9A-B9F5-81E92DC1CC9C}"/>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
            <a:extLst>
              <a:ext uri="{FF2B5EF4-FFF2-40B4-BE49-F238E27FC236}">
                <a16:creationId xmlns:a16="http://schemas.microsoft.com/office/drawing/2014/main" id="{B93CCB35-E325-41A1-98BA-EB056387973A}"/>
              </a:ext>
            </a:extLst>
          </p:cNvPr>
          <p:cNvSpPr txBox="1">
            <a:spLocks noChangeArrowheads="1"/>
          </p:cNvSpPr>
          <p:nvPr/>
        </p:nvSpPr>
        <p:spPr bwMode="auto">
          <a:xfrm>
            <a:off x="1931437" y="5640612"/>
            <a:ext cx="2932153" cy="1259654"/>
          </a:xfrm>
          <a:prstGeom prst="rect">
            <a:avLst/>
          </a:prstGeom>
          <a:noFill/>
          <a:ln w="9525">
            <a:noFill/>
            <a:miter lim="800000"/>
            <a:headEnd/>
            <a:tailEnd/>
          </a:ln>
        </p:spPr>
        <p:txBody>
          <a:bodyPr wrap="square">
            <a:noAutofit/>
          </a:bodyPr>
          <a:lstStyle/>
          <a:p>
            <a:r>
              <a:rPr lang="pl-PL" sz="1400" dirty="0">
                <a:latin typeface="Arial Narrow" panose="020B0606020202030204" pitchFamily="34" charset="0"/>
                <a:cs typeface="Arial" panose="020B0604020202020204" pitchFamily="34" charset="0"/>
              </a:rPr>
              <a:t>KONKTAKT DLA INWESTORÓW</a:t>
            </a:r>
          </a:p>
          <a:p>
            <a:r>
              <a:rPr lang="pl-PL" sz="1400" dirty="0">
                <a:latin typeface="Arial Narrow" panose="020B0606020202030204" pitchFamily="34" charset="0"/>
                <a:cs typeface="Arial" panose="020B0604020202020204" pitchFamily="34" charset="0"/>
              </a:rPr>
              <a:t>Miłosz Kolbuszewski</a:t>
            </a:r>
          </a:p>
          <a:p>
            <a:r>
              <a:rPr lang="pl-PL" sz="1400" dirty="0">
                <a:latin typeface="Arial Narrow" panose="020B0606020202030204" pitchFamily="34" charset="0"/>
                <a:cs typeface="Arial" panose="020B0604020202020204" pitchFamily="34" charset="0"/>
              </a:rPr>
              <a:t>Dyrektor Finansowy </a:t>
            </a:r>
          </a:p>
          <a:p>
            <a:r>
              <a:rPr lang="pl-PL" sz="1400" dirty="0">
                <a:latin typeface="Arial Narrow" panose="020B0606020202030204" pitchFamily="34" charset="0"/>
                <a:cs typeface="Arial" panose="020B0604020202020204" pitchFamily="34" charset="0"/>
              </a:rPr>
              <a:t>664 043 651; </a:t>
            </a:r>
            <a:r>
              <a:rPr lang="pl-PL" sz="1400" u="sng" dirty="0">
                <a:latin typeface="Arial Narrow" panose="020B0606020202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milosz.kolbuszewski@monnari.com.pl</a:t>
            </a:r>
            <a:br>
              <a:rPr lang="pl-PL" sz="1400" u="sng" dirty="0">
                <a:latin typeface="Arial Narrow" panose="020B0606020202030204" pitchFamily="34" charset="0"/>
                <a:cs typeface="Arial" panose="020B0604020202020204" pitchFamily="34" charset="0"/>
              </a:rPr>
            </a:br>
            <a:endParaRPr lang="pl-PL" sz="1400" dirty="0">
              <a:latin typeface="Arial Narrow" panose="020B0606020202030204" pitchFamily="34" charset="0"/>
              <a:cs typeface="Arial" panose="020B0604020202020204" pitchFamily="34" charset="0"/>
            </a:endParaRPr>
          </a:p>
          <a:p>
            <a:endParaRPr lang="pl-PL" sz="1200" u="sng" dirty="0">
              <a:solidFill>
                <a:srgbClr val="FF0000"/>
              </a:solidFill>
              <a:latin typeface="Arial Narrow" panose="020B060602020203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75B3D1C6-CC98-4ECA-B855-2FF2FFE2A046}"/>
              </a:ext>
            </a:extLst>
          </p:cNvPr>
          <p:cNvSpPr txBox="1"/>
          <p:nvPr/>
        </p:nvSpPr>
        <p:spPr>
          <a:xfrm>
            <a:off x="5640872" y="5196007"/>
            <a:ext cx="2963128" cy="1661993"/>
          </a:xfrm>
          <a:prstGeom prst="rect">
            <a:avLst/>
          </a:prstGeom>
          <a:noFill/>
        </p:spPr>
        <p:txBody>
          <a:bodyPr wrap="square">
            <a:spAutoFit/>
          </a:bodyPr>
          <a:lstStyle/>
          <a:p>
            <a:endParaRPr lang="pl-PL" sz="1800" u="sng" dirty="0">
              <a:latin typeface="Arial Narrow" panose="020B0606020202030204" pitchFamily="34" charset="0"/>
              <a:cs typeface="Arial" panose="020B0604020202020204" pitchFamily="34" charset="0"/>
            </a:endParaRPr>
          </a:p>
          <a:p>
            <a:r>
              <a:rPr lang="pl-PL" sz="1400" dirty="0">
                <a:latin typeface="Arial Narrow" panose="020B0606020202030204" pitchFamily="34" charset="0"/>
                <a:cs typeface="Arial" panose="020B0604020202020204" pitchFamily="34" charset="0"/>
              </a:rPr>
              <a:t>Anna Augustyniak </a:t>
            </a:r>
          </a:p>
          <a:p>
            <a:r>
              <a:rPr lang="pl-PL" sz="1400" dirty="0">
                <a:latin typeface="Arial Narrow" panose="020B0606020202030204" pitchFamily="34" charset="0"/>
                <a:cs typeface="Arial" panose="020B0604020202020204" pitchFamily="34" charset="0"/>
              </a:rPr>
              <a:t>Dyrektor Biura Zarządu</a:t>
            </a:r>
          </a:p>
          <a:p>
            <a:r>
              <a:rPr lang="pl-PL" sz="1400" dirty="0">
                <a:latin typeface="Arial Narrow" panose="020B0606020202030204" pitchFamily="34" charset="0"/>
                <a:cs typeface="Arial" panose="020B0604020202020204" pitchFamily="34" charset="0"/>
              </a:rPr>
              <a:t>664 360 871; </a:t>
            </a:r>
            <a:r>
              <a:rPr lang="pl-PL" sz="1400" u="sng" dirty="0">
                <a:latin typeface="Arial Narrow" panose="020B0606020202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anna.augustyniak@monnari.com.pl</a:t>
            </a:r>
            <a:endParaRPr lang="pl-PL" sz="1400" u="sng" dirty="0">
              <a:latin typeface="Arial Narrow" panose="020B0606020202030204" pitchFamily="34" charset="0"/>
              <a:cs typeface="Arial" panose="020B0604020202020204" pitchFamily="34" charset="0"/>
            </a:endParaRPr>
          </a:p>
          <a:p>
            <a:r>
              <a:rPr lang="pl-PL" sz="1400" u="sng" dirty="0">
                <a:latin typeface="Arial Narrow" panose="020B0606020202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www.monnaritrade.com</a:t>
            </a:r>
            <a:r>
              <a:rPr lang="pl-PL" sz="1400" dirty="0">
                <a:latin typeface="Arial Narrow" panose="020B0606020202030204" pitchFamily="34" charset="0"/>
                <a:cs typeface="Arial" panose="020B0604020202020204" pitchFamily="34" charset="0"/>
              </a:rPr>
              <a:t>    </a:t>
            </a:r>
            <a:br>
              <a:rPr lang="pl-PL" sz="1400" dirty="0">
                <a:latin typeface="Arial Narrow" panose="020B0606020202030204" pitchFamily="34" charset="0"/>
                <a:cs typeface="Arial" panose="020B0604020202020204" pitchFamily="34" charset="0"/>
              </a:rPr>
            </a:br>
            <a:r>
              <a:rPr lang="pl-PL" sz="1400" u="sng" dirty="0">
                <a:latin typeface="Arial Narrow" panose="020B0606020202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www.emonnari.pl</a:t>
            </a:r>
            <a:r>
              <a:rPr lang="pl-PL" sz="1400" dirty="0">
                <a:latin typeface="Arial Narrow" panose="020B0606020202030204" pitchFamily="34" charset="0"/>
                <a:cs typeface="Arial" panose="020B0604020202020204" pitchFamily="34" charset="0"/>
              </a:rPr>
              <a:t> </a:t>
            </a:r>
          </a:p>
        </p:txBody>
      </p:sp>
      <p:pic>
        <p:nvPicPr>
          <p:cNvPr id="3" name="Obraz 2" descr="Obraz zawierający osoba, na wolnym powietrzu, ubrania, niebo&#10;&#10;Opis wygenerowany automatycznie">
            <a:extLst>
              <a:ext uri="{FF2B5EF4-FFF2-40B4-BE49-F238E27FC236}">
                <a16:creationId xmlns:a16="http://schemas.microsoft.com/office/drawing/2014/main" id="{B9F78956-C359-CB21-53E3-B088369C7DA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000" y="0"/>
            <a:ext cx="8784000" cy="5548996"/>
          </a:xfrm>
          <a:prstGeom prst="rect">
            <a:avLst/>
          </a:prstGeom>
          <a:noFill/>
          <a:ln>
            <a:noFill/>
          </a:ln>
        </p:spPr>
      </p:pic>
    </p:spTree>
    <p:extLst>
      <p:ext uri="{BB962C8B-B14F-4D97-AF65-F5344CB8AC3E}">
        <p14:creationId xmlns:p14="http://schemas.microsoft.com/office/powerpoint/2010/main" val="17719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1043608" y="889844"/>
            <a:ext cx="7416824" cy="5078313"/>
          </a:xfrm>
          <a:prstGeom prst="rect">
            <a:avLst/>
          </a:prstGeom>
        </p:spPr>
        <p:txBody>
          <a:bodyPr wrap="square">
            <a:spAutoFit/>
          </a:bodyPr>
          <a:lstStyle/>
          <a:p>
            <a:pPr>
              <a:defRPr/>
            </a:pPr>
            <a:r>
              <a:rPr lang="pl-PL" dirty="0">
                <a:solidFill>
                  <a:schemeClr val="tx1">
                    <a:lumMod val="75000"/>
                    <a:lumOff val="25000"/>
                  </a:schemeClr>
                </a:solidFill>
                <a:latin typeface="Arial Narrow" panose="020B0606020202030204" pitchFamily="34" charset="0"/>
              </a:rPr>
              <a:t>ZASTRZEŻENIE</a:t>
            </a:r>
          </a:p>
          <a:p>
            <a:pPr algn="just">
              <a:defRPr/>
            </a:pPr>
            <a:endParaRPr lang="pl-PL" dirty="0">
              <a:solidFill>
                <a:schemeClr val="tx1">
                  <a:lumMod val="75000"/>
                  <a:lumOff val="25000"/>
                </a:schemeClr>
              </a:solidFill>
              <a:latin typeface="Arial Narrow" panose="020B0606020202030204" pitchFamily="34" charset="0"/>
            </a:endParaRPr>
          </a:p>
          <a:p>
            <a:pPr algn="just">
              <a:defRPr/>
            </a:pPr>
            <a:r>
              <a:rPr lang="pl-PL" dirty="0">
                <a:solidFill>
                  <a:schemeClr val="tx1">
                    <a:lumMod val="75000"/>
                    <a:lumOff val="25000"/>
                  </a:schemeClr>
                </a:solidFill>
                <a:latin typeface="Arial Narrow" panose="020B0606020202030204" pitchFamily="34" charset="0"/>
              </a:rPr>
              <a:t>Niniejsza prezentacja (dalej Prezentacja) została przygotowana przez MONNARI TRADE S.A. (dalej Spółka) z przeznaczeniem dla inwestorów, akcjonariuszy Spółki, klientów oraz analityków finansowych. Prezentacja nie stanowi oferty sprzedaży, zaproszenia do złożenia oferty nabycia lub objęcia papierów wartościowych </a:t>
            </a:r>
            <a:br>
              <a:rPr lang="pl-PL" dirty="0">
                <a:solidFill>
                  <a:schemeClr val="tx1">
                    <a:lumMod val="75000"/>
                    <a:lumOff val="25000"/>
                  </a:schemeClr>
                </a:solidFill>
                <a:latin typeface="Arial Narrow" panose="020B0606020202030204" pitchFamily="34" charset="0"/>
              </a:rPr>
            </a:br>
            <a:r>
              <a:rPr lang="pl-PL" dirty="0">
                <a:solidFill>
                  <a:schemeClr val="tx1">
                    <a:lumMod val="75000"/>
                    <a:lumOff val="25000"/>
                  </a:schemeClr>
                </a:solidFill>
                <a:latin typeface="Arial Narrow" panose="020B0606020202030204" pitchFamily="34" charset="0"/>
              </a:rPr>
              <a:t>lub instrumentów finansowych, jak również Prezentacja ta nie jest jakąkolwiek poradą lub rekomendacją w odniesieniu do tychże papierów wartościowych lub innych instrumentów finansowych. Niniejsze Prezentacja może obejmować stwierdzenia dotyczące przyszłości Spółki, przyszłych planów oraz strategii lub planowanych zdarzeń.  Mając na uwadze, że stwierdzenia zostały przyjęte na podstawie oczekiwań </a:t>
            </a:r>
            <a:br>
              <a:rPr lang="pl-PL" dirty="0">
                <a:solidFill>
                  <a:schemeClr val="tx1">
                    <a:lumMod val="75000"/>
                    <a:lumOff val="25000"/>
                  </a:schemeClr>
                </a:solidFill>
                <a:latin typeface="Arial Narrow" panose="020B0606020202030204" pitchFamily="34" charset="0"/>
              </a:rPr>
            </a:br>
            <a:r>
              <a:rPr lang="pl-PL" dirty="0">
                <a:solidFill>
                  <a:schemeClr val="tx1">
                    <a:lumMod val="75000"/>
                    <a:lumOff val="25000"/>
                  </a:schemeClr>
                </a:solidFill>
                <a:latin typeface="Arial Narrow" panose="020B0606020202030204" pitchFamily="34" charset="0"/>
              </a:rPr>
              <a:t>i projekcji dotyczących przyszłych wydarzeń, są one obarczone ryzykiem </a:t>
            </a:r>
            <a:br>
              <a:rPr lang="pl-PL" dirty="0">
                <a:solidFill>
                  <a:schemeClr val="tx1">
                    <a:lumMod val="75000"/>
                    <a:lumOff val="25000"/>
                  </a:schemeClr>
                </a:solidFill>
                <a:latin typeface="Arial Narrow" panose="020B0606020202030204" pitchFamily="34" charset="0"/>
              </a:rPr>
            </a:br>
            <a:r>
              <a:rPr lang="pl-PL" dirty="0">
                <a:solidFill>
                  <a:schemeClr val="tx1">
                    <a:lumMod val="75000"/>
                    <a:lumOff val="25000"/>
                  </a:schemeClr>
                </a:solidFill>
                <a:latin typeface="Arial Narrow" panose="020B0606020202030204" pitchFamily="34" charset="0"/>
              </a:rPr>
              <a:t>oraz niepewnością. Spółka nie jest zobowiązana do uaktualniania lub publicznego ogłaszania jakichkolwiek zmian, aktualizacji i modyfikacji w odniesieniu do treści zawartych w Prezentacji.</a:t>
            </a:r>
          </a:p>
          <a:p>
            <a:pPr algn="just">
              <a:defRPr/>
            </a:pPr>
            <a:r>
              <a:rPr lang="pl-PL" dirty="0">
                <a:solidFill>
                  <a:schemeClr val="tx1">
                    <a:lumMod val="75000"/>
                    <a:lumOff val="25000"/>
                  </a:schemeClr>
                </a:solidFill>
                <a:latin typeface="Arial Narrow" panose="020B0606020202030204" pitchFamily="34" charset="0"/>
              </a:rPr>
              <a:t>Spółka ani jakikolwiek z jej przedstawicieli nie będzie ponosił odpowiedzialności </a:t>
            </a:r>
            <a:br>
              <a:rPr lang="pl-PL" dirty="0">
                <a:solidFill>
                  <a:schemeClr val="tx1">
                    <a:lumMod val="75000"/>
                    <a:lumOff val="25000"/>
                  </a:schemeClr>
                </a:solidFill>
                <a:latin typeface="Arial Narrow" panose="020B0606020202030204" pitchFamily="34" charset="0"/>
              </a:rPr>
            </a:br>
            <a:r>
              <a:rPr lang="pl-PL" dirty="0">
                <a:solidFill>
                  <a:schemeClr val="tx1">
                    <a:lumMod val="75000"/>
                    <a:lumOff val="25000"/>
                  </a:schemeClr>
                </a:solidFill>
                <a:latin typeface="Arial Narrow" panose="020B0606020202030204" pitchFamily="34" charset="0"/>
              </a:rPr>
              <a:t>za jakąkolwiek szkodę wynikającą z użycia Prezentacji lub jakichkolwiek informacji </a:t>
            </a:r>
            <a:br>
              <a:rPr lang="pl-PL" dirty="0">
                <a:solidFill>
                  <a:schemeClr val="tx1">
                    <a:lumMod val="75000"/>
                    <a:lumOff val="25000"/>
                  </a:schemeClr>
                </a:solidFill>
                <a:latin typeface="Arial Narrow" panose="020B0606020202030204" pitchFamily="34" charset="0"/>
              </a:rPr>
            </a:br>
            <a:r>
              <a:rPr lang="pl-PL" dirty="0">
                <a:solidFill>
                  <a:schemeClr val="tx1">
                    <a:lumMod val="75000"/>
                    <a:lumOff val="25000"/>
                  </a:schemeClr>
                </a:solidFill>
                <a:latin typeface="Arial Narrow" panose="020B0606020202030204" pitchFamily="34" charset="0"/>
              </a:rPr>
              <a:t>w niej zawartych lub na innej podstawie pozostającej w związku z  Prezentacją.</a:t>
            </a:r>
          </a:p>
        </p:txBody>
      </p:sp>
      <p:sp>
        <p:nvSpPr>
          <p:cNvPr id="8"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2</a:t>
            </a:fld>
            <a:endParaRPr lang="pl-PL" sz="1400" dirty="0">
              <a:latin typeface="Arial" panose="020B0604020202020204" pitchFamily="34" charset="0"/>
              <a:cs typeface="Arial" panose="020B0604020202020204" pitchFamily="34" charset="0"/>
            </a:endParaRP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7" name="Prostokąt 6">
            <a:extLst>
              <a:ext uri="{FF2B5EF4-FFF2-40B4-BE49-F238E27FC236}">
                <a16:creationId xmlns:a16="http://schemas.microsoft.com/office/drawing/2014/main" id="{C7B5061B-F784-41BF-9D48-562328E3760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3018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23" name="pole tekstowe 22"/>
          <p:cNvSpPr txBox="1"/>
          <p:nvPr/>
        </p:nvSpPr>
        <p:spPr>
          <a:xfrm>
            <a:off x="-252000" y="-110836"/>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Rok 2023 </a:t>
            </a:r>
            <a:endParaRPr lang="pl-PL" sz="2800" dirty="0">
              <a:sym typeface="Symbol" panose="05050102010706020507" pitchFamily="18" charset="2"/>
            </a:endParaRPr>
          </a:p>
          <a:p>
            <a:r>
              <a:rPr lang="pl-PL" sz="2800" dirty="0">
                <a:sym typeface="Symbol" panose="05050102010706020507" pitchFamily="18" charset="2"/>
              </a:rPr>
              <a:t>Czynniki zewnętrzne kształtujące wyniki</a:t>
            </a:r>
            <a:endParaRPr lang="pl-PL" sz="2800" dirty="0">
              <a:solidFill>
                <a:srgbClr val="FF0000"/>
              </a:solidFill>
            </a:endParaRPr>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3</a:t>
            </a:fld>
            <a:endParaRPr lang="pl-PL" sz="1400" dirty="0">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FB5CBC2-7BB7-4322-A810-15C1A5BA0746}"/>
              </a:ext>
            </a:extLst>
          </p:cNvPr>
          <p:cNvSpPr txBox="1"/>
          <p:nvPr/>
        </p:nvSpPr>
        <p:spPr>
          <a:xfrm>
            <a:off x="4715535" y="3429000"/>
            <a:ext cx="8136930" cy="1231106"/>
          </a:xfrm>
          <a:prstGeom prst="rect">
            <a:avLst/>
          </a:prstGeom>
          <a:noFill/>
        </p:spPr>
        <p:txBody>
          <a:bodyPr wrap="square">
            <a:spAutoFit/>
          </a:bodyPr>
          <a:lstStyle/>
          <a:p>
            <a:pPr algn="just"/>
            <a:endParaRPr lang="pl-PL" dirty="0">
              <a:latin typeface="Arial Narrow" panose="020B0606020202030204" pitchFamily="34" charset="0"/>
              <a:ea typeface="Times New Roman" panose="02020603050405020304" pitchFamily="18" charset="0"/>
            </a:endParaRPr>
          </a:p>
          <a:p>
            <a:pPr algn="just"/>
            <a:endParaRPr lang="pl-PL" sz="1800" dirty="0">
              <a:effectLst/>
              <a:latin typeface="Times New Roman" panose="02020603050405020304" pitchFamily="18" charset="0"/>
              <a:ea typeface="Times New Roman" panose="02020603050405020304" pitchFamily="18" charset="0"/>
            </a:endParaRPr>
          </a:p>
          <a:p>
            <a:pPr algn="just"/>
            <a:r>
              <a:rPr lang="pl-PL" sz="1800" dirty="0">
                <a:solidFill>
                  <a:srgbClr val="000000"/>
                </a:solidFill>
                <a:effectLst/>
                <a:latin typeface="Arial Narrow" panose="020B0606020202030204" pitchFamily="34" charset="0"/>
                <a:ea typeface="Times New Roman" panose="02020603050405020304" pitchFamily="18" charset="0"/>
                <a:cs typeface="TimesNewRomanPSMT"/>
              </a:rPr>
              <a:t> </a:t>
            </a:r>
            <a:endParaRPr lang="pl-PL" sz="18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r>
              <a:rPr lang="pl-PL" sz="1800" dirty="0">
                <a:effectLst/>
                <a:latin typeface="Times New Roman" panose="02020603050405020304" pitchFamily="18" charset="0"/>
                <a:ea typeface="Times New Roman" panose="02020603050405020304" pitchFamily="18" charset="0"/>
              </a:rPr>
              <a:t> </a:t>
            </a:r>
            <a:r>
              <a:rPr lang="pl-PL" sz="2000" dirty="0">
                <a:effectLst/>
                <a:latin typeface="Arial Narrow" panose="020B0606020202030204" pitchFamily="34" charset="0"/>
                <a:ea typeface="Times New Roman" panose="02020603050405020304" pitchFamily="18" charset="0"/>
                <a:cs typeface="MyriadPro-Regular"/>
              </a:rPr>
              <a:t>  </a:t>
            </a:r>
            <a:endParaRPr lang="pl-PL" sz="2000" dirty="0">
              <a:effectLst/>
              <a:latin typeface="Arial Narrow" panose="020B0606020202030204" pitchFamily="34" charset="0"/>
              <a:ea typeface="Times New Roman" panose="02020603050405020304" pitchFamily="18" charset="0"/>
            </a:endParaRPr>
          </a:p>
        </p:txBody>
      </p:sp>
      <p:graphicFrame>
        <p:nvGraphicFramePr>
          <p:cNvPr id="7" name="Tabela 6">
            <a:extLst>
              <a:ext uri="{FF2B5EF4-FFF2-40B4-BE49-F238E27FC236}">
                <a16:creationId xmlns:a16="http://schemas.microsoft.com/office/drawing/2014/main" id="{5FE344E4-9720-0086-8B8B-DA4E79C406BA}"/>
              </a:ext>
            </a:extLst>
          </p:cNvPr>
          <p:cNvGraphicFramePr>
            <a:graphicFrameLocks noGrp="1"/>
          </p:cNvGraphicFramePr>
          <p:nvPr>
            <p:extLst>
              <p:ext uri="{D42A27DB-BD31-4B8C-83A1-F6EECF244321}">
                <p14:modId xmlns:p14="http://schemas.microsoft.com/office/powerpoint/2010/main" val="3974049479"/>
              </p:ext>
            </p:extLst>
          </p:nvPr>
        </p:nvGraphicFramePr>
        <p:xfrm>
          <a:off x="485192" y="1082351"/>
          <a:ext cx="7707086" cy="6495305"/>
        </p:xfrm>
        <a:graphic>
          <a:graphicData uri="http://schemas.openxmlformats.org/drawingml/2006/table">
            <a:tbl>
              <a:tblPr firstRow="1" firstCol="1" bandRow="1"/>
              <a:tblGrid>
                <a:gridCol w="3853543">
                  <a:extLst>
                    <a:ext uri="{9D8B030D-6E8A-4147-A177-3AD203B41FA5}">
                      <a16:colId xmlns:a16="http://schemas.microsoft.com/office/drawing/2014/main" val="2948896941"/>
                    </a:ext>
                  </a:extLst>
                </a:gridCol>
                <a:gridCol w="3853543">
                  <a:extLst>
                    <a:ext uri="{9D8B030D-6E8A-4147-A177-3AD203B41FA5}">
                      <a16:colId xmlns:a16="http://schemas.microsoft.com/office/drawing/2014/main" val="1996297058"/>
                    </a:ext>
                  </a:extLst>
                </a:gridCol>
              </a:tblGrid>
              <a:tr h="4481347">
                <a:tc>
                  <a:txBody>
                    <a:bodyPr/>
                    <a:lstStyle/>
                    <a:p>
                      <a:pPr>
                        <a:lnSpc>
                          <a:spcPct val="150000"/>
                        </a:lnSpc>
                        <a:spcBef>
                          <a:spcPts val="0"/>
                        </a:spcBef>
                        <a:spcAft>
                          <a:spcPts val="0"/>
                        </a:spcAft>
                      </a:pPr>
                      <a:r>
                        <a:rPr lang="pl-PL" sz="1600" b="1" dirty="0">
                          <a:effectLst/>
                          <a:latin typeface="Arial Narrow" panose="020B0606020202030204" pitchFamily="34" charset="0"/>
                          <a:ea typeface="Calibri" panose="020F0502020204030204" pitchFamily="34" charset="0"/>
                          <a:cs typeface="Times New Roman" panose="02020603050405020304" pitchFamily="18" charset="0"/>
                        </a:rPr>
                        <a:t>Pozytywne </a:t>
                      </a:r>
                    </a:p>
                    <a:p>
                      <a:pPr>
                        <a:lnSpc>
                          <a:spcPct val="150000"/>
                        </a:lnSpc>
                        <a:spcBef>
                          <a:spcPts val="0"/>
                        </a:spcBef>
                        <a:spcAft>
                          <a:spcPts val="0"/>
                        </a:spcAft>
                      </a:pPr>
                      <a:r>
                        <a:rPr lang="pl-PL" sz="1600" kern="1200" dirty="0">
                          <a:solidFill>
                            <a:schemeClr val="tx1"/>
                          </a:solidFill>
                          <a:effectLst/>
                          <a:latin typeface="Arial Narrow" panose="020B0606020202030204" pitchFamily="34" charset="0"/>
                          <a:ea typeface="+mn-ea"/>
                          <a:cs typeface="+mn-cs"/>
                        </a:rPr>
                        <a:t>+   Wzrost cen odzieży i obuwia o 6,2% wobec 5,2% w 2022 r. (wzrost po raz drugi od ponad 20 lat);</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Zwiększenie siły nabywczej płac;</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dirty="0">
                          <a:effectLst/>
                          <a:latin typeface="Arial Narrow" panose="020B0606020202030204" pitchFamily="34" charset="0"/>
                          <a:ea typeface="Calibri" panose="020F0502020204030204" pitchFamily="34" charset="0"/>
                          <a:cs typeface="Times New Roman" panose="02020603050405020304" pitchFamily="18" charset="0"/>
                        </a:rPr>
                        <a:t>+  Kurs dolara niższy o 10,9 % w relacji do końca 2022 r.;</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b="0" dirty="0">
                          <a:effectLst/>
                          <a:latin typeface="Arial Narrow" panose="020B0606020202030204" pitchFamily="34" charset="0"/>
                          <a:ea typeface="Calibri" panose="020F0502020204030204" pitchFamily="34" charset="0"/>
                          <a:cs typeface="Times New Roman" panose="02020603050405020304" pitchFamily="18" charset="0"/>
                        </a:rPr>
                        <a:t>+</a:t>
                      </a:r>
                      <a:r>
                        <a:rPr lang="pl-PL" sz="1600" b="0" kern="1200" dirty="0">
                          <a:solidFill>
                            <a:schemeClr val="tx1"/>
                          </a:solidFill>
                          <a:effectLst/>
                          <a:latin typeface="Arial Narrow" panose="020B0606020202030204" pitchFamily="34" charset="0"/>
                          <a:ea typeface="+mn-ea"/>
                          <a:cs typeface="+mn-cs"/>
                        </a:rPr>
                        <a:t>   </a:t>
                      </a:r>
                      <a:r>
                        <a:rPr lang="pl-PL" sz="1600" kern="1200" dirty="0">
                          <a:solidFill>
                            <a:schemeClr val="tx1"/>
                          </a:solidFill>
                          <a:effectLst/>
                          <a:latin typeface="Arial Narrow" panose="020B0606020202030204" pitchFamily="34" charset="0"/>
                          <a:ea typeface="+mn-ea"/>
                          <a:cs typeface="+mn-cs"/>
                        </a:rPr>
                        <a:t>Wzrost nakładów brutto na środki trwałe;</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Wzrost inwestycji;</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Niski poziom bezrobocia; </a:t>
                      </a:r>
                    </a:p>
                    <a:p>
                      <a:pPr>
                        <a:lnSpc>
                          <a:spcPct val="150000"/>
                        </a:lnSpc>
                        <a:spcBef>
                          <a:spcPts val="0"/>
                        </a:spcBef>
                        <a:spcAft>
                          <a:spcPts val="0"/>
                        </a:spcAft>
                      </a:pPr>
                      <a:r>
                        <a:rPr lang="pl-PL" sz="1600" kern="1200" dirty="0">
                          <a:solidFill>
                            <a:schemeClr val="tx1"/>
                          </a:solidFill>
                          <a:effectLst/>
                          <a:latin typeface="Arial Narrow" panose="020B0606020202030204" pitchFamily="34" charset="0"/>
                          <a:ea typeface="+mn-ea"/>
                          <a:cs typeface="+mn-cs"/>
                        </a:rPr>
                        <a:t>+   Większa produkcja budowlano—montażowa.</a:t>
                      </a:r>
                    </a:p>
                    <a:p>
                      <a:pPr marL="0" marR="0" lvl="0" indent="0" algn="l" defTabSz="914400" rtl="0" eaLnBrk="1" fontAlgn="auto" latinLnBrk="0" hangingPunct="1">
                        <a:lnSpc>
                          <a:spcPct val="150000"/>
                        </a:lnSpc>
                        <a:spcBef>
                          <a:spcPts val="0"/>
                        </a:spcBef>
                        <a:spcAft>
                          <a:spcPts val="0"/>
                        </a:spcAft>
                        <a:buClrTx/>
                        <a:buSzTx/>
                        <a:buFontTx/>
                        <a:buNone/>
                        <a:tabLst/>
                        <a:defRPr/>
                      </a:pP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352" marR="63352" marT="8799" marB="0">
                    <a:lnL>
                      <a:noFill/>
                    </a:lnL>
                    <a:lnR>
                      <a:noFill/>
                    </a:lnR>
                    <a:lnT>
                      <a:noFill/>
                    </a:lnT>
                    <a:lnB>
                      <a:noFill/>
                    </a:lnB>
                  </a:tcPr>
                </a:tc>
                <a:tc>
                  <a:txBody>
                    <a:bodyPr/>
                    <a:lstStyle/>
                    <a:p>
                      <a:pPr marL="0" indent="0">
                        <a:lnSpc>
                          <a:spcPct val="150000"/>
                        </a:lnSpc>
                        <a:spcBef>
                          <a:spcPts val="0"/>
                        </a:spcBef>
                        <a:spcAft>
                          <a:spcPts val="0"/>
                        </a:spcAft>
                        <a:buFontTx/>
                        <a:buNone/>
                      </a:pPr>
                      <a:r>
                        <a:rPr lang="pl-PL" sz="1600" b="1" dirty="0">
                          <a:effectLst/>
                          <a:latin typeface="Arial Narrow" panose="020B0606020202030204" pitchFamily="34" charset="0"/>
                          <a:ea typeface="Calibri" panose="020F0502020204030204" pitchFamily="34" charset="0"/>
                          <a:cs typeface="Times New Roman" panose="02020603050405020304" pitchFamily="18" charset="0"/>
                        </a:rPr>
                        <a:t>Negatywne</a:t>
                      </a: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lnSpc>
                          <a:spcPct val="150000"/>
                        </a:lnSpc>
                        <a:spcBef>
                          <a:spcPts val="0"/>
                        </a:spcBef>
                        <a:spcAft>
                          <a:spcPts val="0"/>
                        </a:spcAft>
                        <a:buFontTx/>
                        <a:buChar char="-"/>
                      </a:pPr>
                      <a:r>
                        <a:rPr lang="pl-PL" sz="1600" dirty="0">
                          <a:effectLst/>
                          <a:latin typeface="Arial Narrow" panose="020B0606020202030204" pitchFamily="34" charset="0"/>
                          <a:ea typeface="Calibri" panose="020F0502020204030204" pitchFamily="34" charset="0"/>
                          <a:cs typeface="Times New Roman" panose="02020603050405020304" pitchFamily="18" charset="0"/>
                        </a:rPr>
                        <a:t>Spowolnienie gospodarki – PKB </a:t>
                      </a:r>
                      <a:r>
                        <a:rPr lang="pl-PL" sz="1600" kern="1200" dirty="0">
                          <a:solidFill>
                            <a:schemeClr val="tx1"/>
                          </a:solidFill>
                          <a:effectLst/>
                          <a:latin typeface="Arial Narrow" panose="020B0606020202030204" pitchFamily="34" charset="0"/>
                          <a:ea typeface="+mn-ea"/>
                          <a:cs typeface="+mn-cs"/>
                        </a:rPr>
                        <a:t>tylko + 0,2 proc.;</a:t>
                      </a:r>
                    </a:p>
                    <a:p>
                      <a:pPr marL="285750" indent="-285750">
                        <a:lnSpc>
                          <a:spcPct val="150000"/>
                        </a:lnSpc>
                        <a:spcBef>
                          <a:spcPts val="0"/>
                        </a:spcBef>
                        <a:spcAft>
                          <a:spcPts val="0"/>
                        </a:spcAft>
                        <a:buFontTx/>
                        <a:buChar char="-"/>
                      </a:pPr>
                      <a:r>
                        <a:rPr lang="pl-PL" sz="1600" kern="1200" dirty="0">
                          <a:solidFill>
                            <a:schemeClr val="tx1"/>
                          </a:solidFill>
                          <a:effectLst/>
                          <a:latin typeface="Arial Narrow" panose="020B0606020202030204" pitchFamily="34" charset="0"/>
                          <a:ea typeface="+mn-ea"/>
                          <a:cs typeface="+mn-cs"/>
                        </a:rPr>
                        <a:t>Spadek konsumpcji o 1%;</a:t>
                      </a: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dirty="0">
                          <a:effectLst/>
                          <a:latin typeface="Arial Narrow" panose="020B0606020202030204" pitchFamily="34" charset="0"/>
                          <a:ea typeface="Calibri" panose="020F0502020204030204" pitchFamily="34" charset="0"/>
                          <a:cs typeface="Times New Roman" panose="02020603050405020304" pitchFamily="18" charset="0"/>
                        </a:rPr>
                        <a:t> -    Zmniejszenie </a:t>
                      </a:r>
                      <a:r>
                        <a:rPr lang="pl-PL" sz="1600" kern="1200" dirty="0">
                          <a:solidFill>
                            <a:schemeClr val="tx1"/>
                          </a:solidFill>
                          <a:effectLst/>
                          <a:latin typeface="Arial Narrow" panose="020B0606020202030204" pitchFamily="34" charset="0"/>
                          <a:ea typeface="+mn-ea"/>
                          <a:cs typeface="+mn-cs"/>
                        </a:rPr>
                        <a:t>spożycia w sektorze gospodarstw domowych o 1,0%;</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Inflacja 11,4 %;</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Spadek sprzedaży detalicznej o 4,1 %, w tym  tekstyliów, odzieży i obuwia, gdzie był to spadek o 3,6 p. proc. </a:t>
                      </a:r>
                    </a:p>
                    <a:p>
                      <a:pPr marL="0" marR="0" lvl="0" indent="0" algn="l" defTabSz="914400" rtl="0" eaLnBrk="1" fontAlgn="auto" latinLnBrk="0" hangingPunct="1">
                        <a:lnSpc>
                          <a:spcPct val="150000"/>
                        </a:lnSpc>
                        <a:spcBef>
                          <a:spcPts val="0"/>
                        </a:spcBef>
                        <a:spcAft>
                          <a:spcPts val="0"/>
                        </a:spcAft>
                        <a:buClrTx/>
                        <a:buSzTx/>
                        <a:buFontTx/>
                        <a:buNone/>
                        <a:tabLst/>
                        <a:defRPr/>
                      </a:pPr>
                      <a:r>
                        <a:rPr lang="pl-PL" sz="1600" kern="1200" dirty="0">
                          <a:solidFill>
                            <a:schemeClr val="tx1"/>
                          </a:solidFill>
                          <a:effectLst/>
                          <a:latin typeface="Arial Narrow" panose="020B0606020202030204" pitchFamily="34" charset="0"/>
                          <a:ea typeface="+mn-ea"/>
                          <a:cs typeface="+mn-cs"/>
                        </a:rPr>
                        <a:t>-     Wskaźniki ufności konsumenckiej, określające bieżące i oczekiwane tendencje konsumpcji</a:t>
                      </a:r>
                      <a:br>
                        <a:rPr lang="pl-PL" sz="1600" kern="1200" dirty="0">
                          <a:solidFill>
                            <a:schemeClr val="tx1"/>
                          </a:solidFill>
                          <a:effectLst/>
                          <a:latin typeface="Arial Narrow" panose="020B0606020202030204" pitchFamily="34" charset="0"/>
                          <a:ea typeface="+mn-ea"/>
                          <a:cs typeface="+mn-cs"/>
                        </a:rPr>
                      </a:br>
                      <a:r>
                        <a:rPr lang="pl-PL" sz="1600" kern="1200" dirty="0">
                          <a:solidFill>
                            <a:schemeClr val="tx1"/>
                          </a:solidFill>
                          <a:effectLst/>
                          <a:latin typeface="Arial Narrow" panose="020B0606020202030204" pitchFamily="34" charset="0"/>
                          <a:ea typeface="+mn-ea"/>
                          <a:cs typeface="+mn-cs"/>
                        </a:rPr>
                        <a:t>nadal ujemne.</a:t>
                      </a:r>
                    </a:p>
                    <a:p>
                      <a:pPr marL="0" indent="0">
                        <a:lnSpc>
                          <a:spcPct val="150000"/>
                        </a:lnSpc>
                        <a:spcBef>
                          <a:spcPts val="0"/>
                        </a:spcBef>
                        <a:spcAft>
                          <a:spcPts val="0"/>
                        </a:spcAft>
                        <a:buFontTx/>
                        <a:buNone/>
                      </a:pP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Bef>
                          <a:spcPts val="0"/>
                        </a:spcBef>
                        <a:spcAft>
                          <a:spcPts val="0"/>
                        </a:spcAft>
                      </a:pP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352" marR="63352" marT="8799" marB="0">
                    <a:lnL>
                      <a:noFill/>
                    </a:lnL>
                    <a:lnR>
                      <a:noFill/>
                    </a:lnR>
                    <a:lnT>
                      <a:noFill/>
                    </a:lnT>
                    <a:lnB>
                      <a:noFill/>
                    </a:lnB>
                  </a:tcPr>
                </a:tc>
                <a:extLst>
                  <a:ext uri="{0D108BD9-81ED-4DB2-BD59-A6C34878D82A}">
                    <a16:rowId xmlns:a16="http://schemas.microsoft.com/office/drawing/2014/main" val="1706288212"/>
                  </a:ext>
                </a:extLst>
              </a:tr>
              <a:tr h="1046270">
                <a:tc>
                  <a:txBody>
                    <a:bodyPr/>
                    <a:lstStyle/>
                    <a:p>
                      <a:pPr>
                        <a:lnSpc>
                          <a:spcPct val="150000"/>
                        </a:lnSpc>
                        <a:spcBef>
                          <a:spcPts val="0"/>
                        </a:spcBef>
                        <a:spcAft>
                          <a:spcPts val="0"/>
                        </a:spcAft>
                      </a:pPr>
                      <a:endParaRPr lang="pl-PL"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352" marR="63352" marT="8799" marB="0">
                    <a:lnL>
                      <a:noFill/>
                    </a:lnL>
                    <a:lnR>
                      <a:noFill/>
                    </a:lnR>
                    <a:lnT>
                      <a:noFill/>
                    </a:lnT>
                    <a:lnB>
                      <a:noFill/>
                    </a:lnB>
                  </a:tcPr>
                </a:tc>
                <a:tc>
                  <a:txBody>
                    <a:bodyPr/>
                    <a:lstStyle/>
                    <a:p>
                      <a:pPr>
                        <a:lnSpc>
                          <a:spcPct val="150000"/>
                        </a:lnSpc>
                        <a:spcBef>
                          <a:spcPts val="0"/>
                        </a:spcBef>
                        <a:spcAft>
                          <a:spcPts val="0"/>
                        </a:spcAft>
                      </a:pPr>
                      <a:endParaRPr lang="pl-PL"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352" marR="63352" marT="8799" marB="0">
                    <a:lnL>
                      <a:noFill/>
                    </a:lnL>
                    <a:lnR>
                      <a:noFill/>
                    </a:lnR>
                    <a:lnT>
                      <a:noFill/>
                    </a:lnT>
                    <a:lnB>
                      <a:noFill/>
                    </a:lnB>
                  </a:tcPr>
                </a:tc>
                <a:extLst>
                  <a:ext uri="{0D108BD9-81ED-4DB2-BD59-A6C34878D82A}">
                    <a16:rowId xmlns:a16="http://schemas.microsoft.com/office/drawing/2014/main" val="1350852090"/>
                  </a:ext>
                </a:extLst>
              </a:tr>
            </a:tbl>
          </a:graphicData>
        </a:graphic>
      </p:graphicFrame>
    </p:spTree>
    <p:extLst>
      <p:ext uri="{BB962C8B-B14F-4D97-AF65-F5344CB8AC3E}">
        <p14:creationId xmlns:p14="http://schemas.microsoft.com/office/powerpoint/2010/main" val="216783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23" name="pole tekstowe 22"/>
          <p:cNvSpPr txBox="1"/>
          <p:nvPr/>
        </p:nvSpPr>
        <p:spPr>
          <a:xfrm>
            <a:off x="-1" y="-2"/>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Rok 2023 </a:t>
            </a:r>
            <a:endParaRPr lang="pl-PL" sz="2800" dirty="0">
              <a:sym typeface="Symbol" panose="05050102010706020507" pitchFamily="18" charset="2"/>
            </a:endParaRPr>
          </a:p>
          <a:p>
            <a:r>
              <a:rPr lang="pl-PL" sz="2800" dirty="0">
                <a:sym typeface="Symbol" panose="05050102010706020507" pitchFamily="18" charset="2"/>
              </a:rPr>
              <a:t>Wzrost przychodów o 7,6 % r/r </a:t>
            </a:r>
            <a:endParaRPr lang="pl-PL" sz="2800" dirty="0">
              <a:solidFill>
                <a:srgbClr val="FF0000"/>
              </a:solidFill>
            </a:endParaRPr>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4</a:t>
            </a:fld>
            <a:endParaRPr lang="pl-PL" sz="1400" dirty="0">
              <a:latin typeface="Arial" panose="020B0604020202020204" pitchFamily="34" charset="0"/>
              <a:cs typeface="Arial" panose="020B0604020202020204" pitchFamily="34" charset="0"/>
            </a:endParaRPr>
          </a:p>
        </p:txBody>
      </p:sp>
      <p:graphicFrame>
        <p:nvGraphicFramePr>
          <p:cNvPr id="3" name="Wykres 2">
            <a:extLst>
              <a:ext uri="{FF2B5EF4-FFF2-40B4-BE49-F238E27FC236}">
                <a16:creationId xmlns:a16="http://schemas.microsoft.com/office/drawing/2014/main" id="{453B2A2A-8746-978C-BBE9-750C0ED5FD87}"/>
              </a:ext>
            </a:extLst>
          </p:cNvPr>
          <p:cNvGraphicFramePr/>
          <p:nvPr>
            <p:extLst>
              <p:ext uri="{D42A27DB-BD31-4B8C-83A1-F6EECF244321}">
                <p14:modId xmlns:p14="http://schemas.microsoft.com/office/powerpoint/2010/main" val="2610176080"/>
              </p:ext>
            </p:extLst>
          </p:nvPr>
        </p:nvGraphicFramePr>
        <p:xfrm>
          <a:off x="1045029" y="1268963"/>
          <a:ext cx="7193902" cy="4907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859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4A0F7FE-A6FD-40BF-7399-94F317DD207A}"/>
              </a:ext>
            </a:extLst>
          </p:cNvPr>
          <p:cNvSpPr txBox="1"/>
          <p:nvPr/>
        </p:nvSpPr>
        <p:spPr>
          <a:xfrm>
            <a:off x="743007" y="679942"/>
            <a:ext cx="6114993" cy="954107"/>
          </a:xfrm>
          <a:prstGeom prst="rect">
            <a:avLst/>
          </a:prstGeom>
          <a:noFill/>
        </p:spPr>
        <p:txBody>
          <a:bodyPr wrap="square">
            <a:spAutoFit/>
          </a:bodyPr>
          <a:lstStyle/>
          <a:p>
            <a:r>
              <a:rPr lang="pl-PL" sz="2800" b="1" dirty="0">
                <a:latin typeface="Arial Narrow" panose="020B0606020202030204" pitchFamily="34" charset="0"/>
              </a:rPr>
              <a:t>Rok 2023 - Struktura przychodów </a:t>
            </a:r>
            <a:r>
              <a:rPr lang="pl-PL"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endParaRPr lang="pl-PL" sz="2800" dirty="0">
              <a:latin typeface="Arial Narrow" panose="020B0606020202030204" pitchFamily="34" charset="0"/>
              <a:ea typeface="Times New Roman" panose="02020603050405020304" pitchFamily="18" charset="0"/>
            </a:endParaRPr>
          </a:p>
          <a:p>
            <a:endParaRPr lang="pl-PL" sz="2800" b="1" dirty="0">
              <a:latin typeface="Arial Narrow" panose="020B0606020202030204" pitchFamily="34" charset="0"/>
              <a:sym typeface="Symbol" panose="05050102010706020507" pitchFamily="18" charset="2"/>
            </a:endParaRPr>
          </a:p>
        </p:txBody>
      </p:sp>
      <p:sp>
        <p:nvSpPr>
          <p:cNvPr id="6" name="Prostokąt 5">
            <a:extLst>
              <a:ext uri="{FF2B5EF4-FFF2-40B4-BE49-F238E27FC236}">
                <a16:creationId xmlns:a16="http://schemas.microsoft.com/office/drawing/2014/main" id="{6B034371-6A88-1F5A-6F72-18EA549FB3DB}"/>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a:extLst>
              <a:ext uri="{FF2B5EF4-FFF2-40B4-BE49-F238E27FC236}">
                <a16:creationId xmlns:a16="http://schemas.microsoft.com/office/drawing/2014/main" id="{16785962-24AB-A698-CDB2-9876EB278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233" y="6251510"/>
            <a:ext cx="1913387" cy="457200"/>
          </a:xfrm>
          <a:prstGeom prst="rect">
            <a:avLst/>
          </a:prstGeom>
        </p:spPr>
      </p:pic>
      <p:graphicFrame>
        <p:nvGraphicFramePr>
          <p:cNvPr id="3" name="Tabela 2">
            <a:extLst>
              <a:ext uri="{FF2B5EF4-FFF2-40B4-BE49-F238E27FC236}">
                <a16:creationId xmlns:a16="http://schemas.microsoft.com/office/drawing/2014/main" id="{E90654CC-E07E-4A5B-7FDA-19BD66DBE175}"/>
              </a:ext>
            </a:extLst>
          </p:cNvPr>
          <p:cNvGraphicFramePr>
            <a:graphicFrameLocks noGrp="1"/>
          </p:cNvGraphicFramePr>
          <p:nvPr>
            <p:extLst>
              <p:ext uri="{D42A27DB-BD31-4B8C-83A1-F6EECF244321}">
                <p14:modId xmlns:p14="http://schemas.microsoft.com/office/powerpoint/2010/main" val="4201001674"/>
              </p:ext>
            </p:extLst>
          </p:nvPr>
        </p:nvGraphicFramePr>
        <p:xfrm>
          <a:off x="628650" y="1427585"/>
          <a:ext cx="7886700" cy="4936515"/>
        </p:xfrm>
        <a:graphic>
          <a:graphicData uri="http://schemas.openxmlformats.org/drawingml/2006/table">
            <a:tbl>
              <a:tblPr firstRow="1" firstCol="1" bandRow="1"/>
              <a:tblGrid>
                <a:gridCol w="5042756">
                  <a:extLst>
                    <a:ext uri="{9D8B030D-6E8A-4147-A177-3AD203B41FA5}">
                      <a16:colId xmlns:a16="http://schemas.microsoft.com/office/drawing/2014/main" val="3144143030"/>
                    </a:ext>
                  </a:extLst>
                </a:gridCol>
                <a:gridCol w="1233480">
                  <a:extLst>
                    <a:ext uri="{9D8B030D-6E8A-4147-A177-3AD203B41FA5}">
                      <a16:colId xmlns:a16="http://schemas.microsoft.com/office/drawing/2014/main" val="3412730605"/>
                    </a:ext>
                  </a:extLst>
                </a:gridCol>
                <a:gridCol w="222405">
                  <a:extLst>
                    <a:ext uri="{9D8B030D-6E8A-4147-A177-3AD203B41FA5}">
                      <a16:colId xmlns:a16="http://schemas.microsoft.com/office/drawing/2014/main" val="2414619236"/>
                    </a:ext>
                  </a:extLst>
                </a:gridCol>
                <a:gridCol w="1165654">
                  <a:extLst>
                    <a:ext uri="{9D8B030D-6E8A-4147-A177-3AD203B41FA5}">
                      <a16:colId xmlns:a16="http://schemas.microsoft.com/office/drawing/2014/main" val="2725201755"/>
                    </a:ext>
                  </a:extLst>
                </a:gridCol>
                <a:gridCol w="222405">
                  <a:extLst>
                    <a:ext uri="{9D8B030D-6E8A-4147-A177-3AD203B41FA5}">
                      <a16:colId xmlns:a16="http://schemas.microsoft.com/office/drawing/2014/main" val="3300337796"/>
                    </a:ext>
                  </a:extLst>
                </a:gridCol>
              </a:tblGrid>
              <a:tr h="1112404">
                <a:tc>
                  <a:txBody>
                    <a:bodyPr/>
                    <a:lstStyle/>
                    <a:p>
                      <a:pPr algn="ctr"/>
                      <a:r>
                        <a:rPr lang="pl-PL" sz="1600" b="1"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Okres zakończony 31/12/2023</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Okres zakończony 31/12/2022</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pl-PL" sz="100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4272623634"/>
                  </a:ext>
                </a:extLst>
              </a:tr>
              <a:tr h="857702">
                <a:tc>
                  <a:txBody>
                    <a:bodyPr/>
                    <a:lstStyle/>
                    <a:p>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PLN’000</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PLN’000</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r>
                        <a:rPr lang="pl-PL" sz="100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303257619"/>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detaliczna odzieży i akcesoriów odzieżowych w salonach</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ct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240 913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rPr>
                        <a:t>        222 465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r>
                        <a:rPr lang="pl-PL"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2833451382"/>
                  </a:ext>
                </a:extLst>
              </a:tr>
              <a:tr h="741603">
                <a:tc>
                  <a:txBody>
                    <a:bodyPr/>
                    <a:lstStyle/>
                    <a:p>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detaliczna odzieży i akcesoriów odzieżowych w Internecie</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ct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49 428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rPr>
                        <a:t>         48 736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r>
                        <a:rPr lang="pl-PL" sz="1000">
                          <a:effectLst/>
                          <a:latin typeface="Times New Roman" panose="02020603050405020304" pitchFamily="18" charset="0"/>
                          <a:ea typeface="Times New Roman" panose="02020603050405020304" pitchFamily="18" charset="0"/>
                        </a:rPr>
                        <a:t> </a:t>
                      </a:r>
                    </a:p>
                  </a:txBody>
                  <a:tcPr marL="43197" marR="43197" marT="0" marB="0" anchor="b">
                    <a:lnL>
                      <a:noFill/>
                    </a:lnL>
                    <a:lnR>
                      <a:noFill/>
                    </a:lnR>
                    <a:lnT>
                      <a:noFill/>
                    </a:lnT>
                    <a:lnB>
                      <a:noFill/>
                    </a:lnB>
                    <a:noFill/>
                  </a:tcPr>
                </a:tc>
                <a:extLst>
                  <a:ext uri="{0D108BD9-81ED-4DB2-BD59-A6C34878D82A}">
                    <a16:rowId xmlns:a16="http://schemas.microsoft.com/office/drawing/2014/main" val="2718688695"/>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hurtowa odzieży i akcesoriów odzieżowych</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11 699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rPr>
                        <a:t>10 221</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r>
                        <a:rPr lang="pl-PL"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3096992639"/>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usług najmu</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5 951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rPr>
                        <a:t>4 969</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r>
                        <a:rPr lang="pl-PL"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2146774115"/>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pozostałych usług</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1 636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pPr algn="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rPr>
                        <a:t>1 025</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a:noFill/>
                    </a:lnB>
                    <a:solidFill>
                      <a:srgbClr val="FFFFFF"/>
                    </a:solidFill>
                  </a:tcPr>
                </a:tc>
                <a:tc>
                  <a:txBody>
                    <a:bodyPr/>
                    <a:lstStyle/>
                    <a:p>
                      <a:r>
                        <a:rPr lang="pl-PL"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96278572"/>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Sprzedaż materiałów</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rPr>
                        <a:t>-</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dirty="0">
                          <a:solidFill>
                            <a:srgbClr val="000000"/>
                          </a:solidFill>
                          <a:effectLst/>
                          <a:highlight>
                            <a:srgbClr val="FFFFFF"/>
                          </a:highlight>
                          <a:latin typeface="Arial Narrow" panose="020B0606020202030204" pitchFamily="34" charset="0"/>
                          <a:ea typeface="Times New Roman" panose="02020603050405020304" pitchFamily="18" charset="0"/>
                        </a:rPr>
                        <a:t>314</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pl-PL"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979682011"/>
                  </a:ext>
                </a:extLst>
              </a:tr>
              <a:tr h="370801">
                <a:tc>
                  <a:txBody>
                    <a:bodyPr/>
                    <a:lstStyle/>
                    <a:p>
                      <a:r>
                        <a:rPr lang="pl-PL" sz="160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309 628</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r>
                        <a:rPr lang="pl-PL" sz="1600" b="1">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 </a:t>
                      </a:r>
                      <a:endParaRPr lang="pl-PL" sz="160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solidFill>
                      <a:srgbClr val="FFFFFF"/>
                    </a:solidFill>
                  </a:tcPr>
                </a:tc>
                <a:tc>
                  <a:txBody>
                    <a:bodyPr/>
                    <a:lstStyle/>
                    <a:p>
                      <a:pPr algn="r"/>
                      <a:r>
                        <a:rPr lang="pl-PL" sz="1600" b="1" dirty="0">
                          <a:solidFill>
                            <a:srgbClr val="000000"/>
                          </a:solidFill>
                          <a:effectLst/>
                          <a:highlight>
                            <a:srgbClr val="FFFFFF"/>
                          </a:highlight>
                          <a:latin typeface="Arial Narrow" panose="020B0606020202030204" pitchFamily="34" charset="0"/>
                          <a:ea typeface="Times New Roman" panose="02020603050405020304" pitchFamily="18" charset="0"/>
                          <a:cs typeface="Arial" panose="020B0604020202020204" pitchFamily="34" charset="0"/>
                        </a:rPr>
                        <a:t>287 730  </a:t>
                      </a:r>
                      <a:endParaRPr lang="pl-PL" sz="1600" dirty="0">
                        <a:effectLst/>
                        <a:highlight>
                          <a:srgbClr val="FFFFFF"/>
                        </a:highlight>
                        <a:latin typeface="Times New Roman" panose="02020603050405020304" pitchFamily="18" charset="0"/>
                        <a:ea typeface="Times New Roman" panose="02020603050405020304" pitchFamily="18" charset="0"/>
                      </a:endParaRPr>
                    </a:p>
                  </a:txBody>
                  <a:tcPr marL="43197" marR="431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r>
                        <a:rPr lang="pl-PL"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pl-PL" sz="1000" dirty="0">
                        <a:effectLst/>
                        <a:latin typeface="Times New Roman" panose="02020603050405020304" pitchFamily="18" charset="0"/>
                        <a:ea typeface="Times New Roman" panose="02020603050405020304" pitchFamily="18" charset="0"/>
                      </a:endParaRPr>
                    </a:p>
                  </a:txBody>
                  <a:tcPr marL="43197" marR="43197" marT="0" marB="0" anchor="b">
                    <a:lnL>
                      <a:noFill/>
                    </a:lnL>
                    <a:lnR>
                      <a:noFill/>
                    </a:lnR>
                    <a:lnT>
                      <a:noFill/>
                    </a:lnT>
                    <a:lnB>
                      <a:noFill/>
                    </a:lnB>
                    <a:noFill/>
                  </a:tcPr>
                </a:tc>
                <a:extLst>
                  <a:ext uri="{0D108BD9-81ED-4DB2-BD59-A6C34878D82A}">
                    <a16:rowId xmlns:a16="http://schemas.microsoft.com/office/drawing/2014/main" val="4186227640"/>
                  </a:ext>
                </a:extLst>
              </a:tr>
            </a:tbl>
          </a:graphicData>
        </a:graphic>
      </p:graphicFrame>
    </p:spTree>
    <p:extLst>
      <p:ext uri="{BB962C8B-B14F-4D97-AF65-F5344CB8AC3E}">
        <p14:creationId xmlns:p14="http://schemas.microsoft.com/office/powerpoint/2010/main" val="180406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547" y="6324689"/>
            <a:ext cx="1548320" cy="442377"/>
          </a:xfrm>
          <a:prstGeom prst="rect">
            <a:avLst/>
          </a:prstGeom>
        </p:spPr>
      </p:pic>
      <p:sp>
        <p:nvSpPr>
          <p:cNvPr id="23" name="pole tekstowe 22"/>
          <p:cNvSpPr txBox="1"/>
          <p:nvPr/>
        </p:nvSpPr>
        <p:spPr>
          <a:xfrm>
            <a:off x="-139960" y="-109567"/>
            <a:ext cx="9144000"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sz="2800" dirty="0"/>
              <a:t>Rok 2023 - </a:t>
            </a:r>
            <a:r>
              <a:rPr lang="pl-PL" sz="2800" dirty="0">
                <a:solidFill>
                  <a:srgbClr val="000000"/>
                </a:solidFill>
                <a:ea typeface="Times New Roman" panose="02020603050405020304" pitchFamily="18" charset="0"/>
              </a:rPr>
              <a:t>Marża brutto na sprzedaży 60,9 % </a:t>
            </a:r>
          </a:p>
          <a:p>
            <a:r>
              <a:rPr lang="pl-PL" sz="2800" dirty="0">
                <a:solidFill>
                  <a:srgbClr val="000000"/>
                </a:solidFill>
                <a:ea typeface="Times New Roman" panose="02020603050405020304" pitchFamily="18" charset="0"/>
              </a:rPr>
              <a:t>wzrost </a:t>
            </a:r>
            <a:r>
              <a:rPr lang="pl-PL" sz="2800" dirty="0">
                <a:solidFill>
                  <a:srgbClr val="000000"/>
                </a:solidFill>
                <a:effectLst/>
                <a:latin typeface="Arial Narrow" panose="020B0606020202030204" pitchFamily="34" charset="0"/>
                <a:ea typeface="Times New Roman" panose="02020603050405020304" pitchFamily="18" charset="0"/>
              </a:rPr>
              <a:t>o 3,7 </a:t>
            </a:r>
            <a:r>
              <a:rPr lang="pl-PL" sz="2800" dirty="0" err="1">
                <a:solidFill>
                  <a:srgbClr val="000000"/>
                </a:solidFill>
                <a:effectLst/>
                <a:latin typeface="Arial Narrow" panose="020B0606020202030204" pitchFamily="34" charset="0"/>
                <a:ea typeface="Times New Roman" panose="02020603050405020304" pitchFamily="18" charset="0"/>
              </a:rPr>
              <a:t>p.proc</a:t>
            </a:r>
            <a:r>
              <a:rPr lang="pl-PL" sz="2800" dirty="0">
                <a:solidFill>
                  <a:srgbClr val="000000"/>
                </a:solidFill>
                <a:effectLst/>
                <a:latin typeface="Arial Narrow" panose="020B0606020202030204" pitchFamily="34" charset="0"/>
                <a:ea typeface="Times New Roman" panose="02020603050405020304" pitchFamily="18" charset="0"/>
              </a:rPr>
              <a:t>. vs. 2022 r. </a:t>
            </a:r>
            <a:endParaRPr lang="pl-PL" sz="2800" dirty="0">
              <a:latin typeface="Times New Roman" panose="02020603050405020304" pitchFamily="18" charset="0"/>
              <a:ea typeface="Times New Roman" panose="02020603050405020304" pitchFamily="18" charset="0"/>
            </a:endParaRPr>
          </a:p>
          <a:p>
            <a:endParaRPr lang="pl-PL" sz="2800" dirty="0">
              <a:sym typeface="Symbol" panose="05050102010706020507" pitchFamily="18" charset="2"/>
            </a:endParaRPr>
          </a:p>
          <a:p>
            <a:endParaRPr lang="pl-PL" sz="2800" dirty="0">
              <a:solidFill>
                <a:srgbClr val="FF0000"/>
              </a:solidFill>
            </a:endParaRPr>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6</a:t>
            </a:fld>
            <a:endParaRPr lang="pl-PL" sz="1400" dirty="0">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3" name="Wykres 2">
            <a:extLst>
              <a:ext uri="{FF2B5EF4-FFF2-40B4-BE49-F238E27FC236}">
                <a16:creationId xmlns:a16="http://schemas.microsoft.com/office/drawing/2014/main" id="{4577CFA5-91AE-4FA8-EEA5-0A675A8EA8EF}"/>
              </a:ext>
            </a:extLst>
          </p:cNvPr>
          <p:cNvGraphicFramePr/>
          <p:nvPr>
            <p:extLst>
              <p:ext uri="{D42A27DB-BD31-4B8C-83A1-F6EECF244321}">
                <p14:modId xmlns:p14="http://schemas.microsoft.com/office/powerpoint/2010/main" val="2056678066"/>
              </p:ext>
            </p:extLst>
          </p:nvPr>
        </p:nvGraphicFramePr>
        <p:xfrm>
          <a:off x="774441" y="1427584"/>
          <a:ext cx="7438920" cy="44786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472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88777" y="0"/>
            <a:ext cx="9232776" cy="1080000"/>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pPr algn="just"/>
            <a:r>
              <a:rPr lang="pl-PL" sz="2700" kern="600" dirty="0">
                <a:solidFill>
                  <a:srgbClr val="000000"/>
                </a:solidFill>
                <a:ea typeface="Times New Roman" panose="02020603050405020304" pitchFamily="18" charset="0"/>
              </a:rPr>
              <a:t>Rok 2023 Wzrost</a:t>
            </a:r>
            <a:r>
              <a:rPr lang="pl-PL" sz="2700" kern="600" dirty="0">
                <a:solidFill>
                  <a:srgbClr val="000000"/>
                </a:solidFill>
                <a:effectLst/>
                <a:ea typeface="Times New Roman" panose="02020603050405020304" pitchFamily="18" charset="0"/>
              </a:rPr>
              <a:t> kosztów ogólnych zarządu oraz kosztów sprzedaży o 14,6 % przy </a:t>
            </a:r>
            <a:r>
              <a:rPr lang="pl-PL" sz="2800" kern="600" dirty="0">
                <a:solidFill>
                  <a:srgbClr val="000000"/>
                </a:solidFill>
                <a:effectLst/>
                <a:ea typeface="Times New Roman" panose="02020603050405020304" pitchFamily="18" charset="0"/>
              </a:rPr>
              <a:t>w</a:t>
            </a:r>
            <a:r>
              <a:rPr lang="pl-PL" sz="2800" kern="600" dirty="0">
                <a:solidFill>
                  <a:srgbClr val="000000"/>
                </a:solidFill>
                <a:ea typeface="Times New Roman" panose="02020603050405020304" pitchFamily="18" charset="0"/>
              </a:rPr>
              <a:t>zroście przychodów o 7,6 %. </a:t>
            </a:r>
            <a:endParaRPr lang="pl-PL" sz="2800" kern="600" dirty="0">
              <a:ea typeface="Times New Roman" panose="02020603050405020304" pitchFamily="18" charset="0"/>
            </a:endParaRPr>
          </a:p>
          <a:p>
            <a:pPr algn="just"/>
            <a:r>
              <a:rPr lang="pl-PL" sz="2000" b="0" kern="600" dirty="0">
                <a:solidFill>
                  <a:srgbClr val="000000"/>
                </a:solidFill>
                <a:ea typeface="Times New Roman" panose="02020603050405020304" pitchFamily="18" charset="0"/>
              </a:rPr>
              <a:t>SG&amp;A w 2023 - 165,2 mln. zł vs. – 144,2 mln. zł w 2022 r.</a:t>
            </a:r>
            <a:endParaRPr lang="pl-PL" sz="1800" dirty="0">
              <a:effectLst/>
              <a:latin typeface="Times New Roman" panose="02020603050405020304" pitchFamily="18" charset="0"/>
              <a:ea typeface="Times New Roman" panose="02020603050405020304" pitchFamily="18" charset="0"/>
            </a:endParaRPr>
          </a:p>
          <a:p>
            <a:pPr algn="just"/>
            <a:endParaRPr lang="pl-PL" sz="2000" kern="600" dirty="0">
              <a:solidFill>
                <a:srgbClr val="000000"/>
              </a:solidFill>
              <a:effectLst/>
              <a:ea typeface="Times New Roman" panose="02020603050405020304" pitchFamily="18" charset="0"/>
            </a:endParaRPr>
          </a:p>
          <a:p>
            <a:pPr algn="just"/>
            <a:r>
              <a:rPr lang="pl-PL" sz="2000" b="0" kern="600" dirty="0">
                <a:solidFill>
                  <a:srgbClr val="000000"/>
                </a:solidFill>
                <a:effectLst/>
                <a:ea typeface="Times New Roman" panose="02020603050405020304" pitchFamily="18" charset="0"/>
              </a:rPr>
              <a:t>  </a:t>
            </a:r>
            <a:endParaRPr lang="pl-PL" sz="2000" b="0" kern="600" dirty="0">
              <a:effectLst/>
              <a:ea typeface="Times New Roman" panose="02020603050405020304" pitchFamily="18" charset="0"/>
            </a:endParaRPr>
          </a:p>
        </p:txBody>
      </p:sp>
      <p:sp>
        <p:nvSpPr>
          <p:cNvPr id="1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7</a:t>
            </a:fld>
            <a:endParaRPr lang="pl-PL" sz="1400" dirty="0">
              <a:latin typeface="Arial" panose="020B0604020202020204" pitchFamily="34" charset="0"/>
              <a:cs typeface="Arial" panose="020B0604020202020204" pitchFamily="34" charset="0"/>
            </a:endParaRPr>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5680" y="6476230"/>
            <a:ext cx="1548320" cy="381770"/>
          </a:xfrm>
          <a:prstGeom prst="rect">
            <a:avLst/>
          </a:prstGeom>
        </p:spPr>
      </p:pic>
      <p:sp>
        <p:nvSpPr>
          <p:cNvPr id="13" name="Prostokąt 12">
            <a:extLst>
              <a:ext uri="{FF2B5EF4-FFF2-40B4-BE49-F238E27FC236}">
                <a16:creationId xmlns:a16="http://schemas.microsoft.com/office/drawing/2014/main" id="{12101E92-7C10-4334-B07A-006D3381757F}"/>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Dowolny kształt 7">
            <a:extLst>
              <a:ext uri="{FF2B5EF4-FFF2-40B4-BE49-F238E27FC236}">
                <a16:creationId xmlns:a16="http://schemas.microsoft.com/office/drawing/2014/main" id="{FD6B7B96-40CE-4A71-8390-BB038A230D3D}"/>
              </a:ext>
            </a:extLst>
          </p:cNvPr>
          <p:cNvSpPr/>
          <p:nvPr/>
        </p:nvSpPr>
        <p:spPr>
          <a:xfrm>
            <a:off x="5755907" y="4042611"/>
            <a:ext cx="3136093" cy="2312774"/>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326012" bIns="202190" numCol="1" spcCol="1270" anchor="ctr" anchorCtr="0">
            <a:noAutofit/>
          </a:bodyPr>
          <a:lstStyle/>
          <a:p>
            <a:pPr marL="0" lvl="1" defTabSz="914400">
              <a:spcBef>
                <a:spcPct val="0"/>
              </a:spcBef>
              <a:spcAft>
                <a:spcPts val="300"/>
              </a:spcAft>
              <a:buClr>
                <a:srgbClr val="98979F"/>
              </a:buClr>
              <a:buSzPct val="111000"/>
              <a:defRPr/>
            </a:pPr>
            <a:endParaRPr lang="pl-PL"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Dowolny kształt 7">
            <a:extLst>
              <a:ext uri="{FF2B5EF4-FFF2-40B4-BE49-F238E27FC236}">
                <a16:creationId xmlns:a16="http://schemas.microsoft.com/office/drawing/2014/main" id="{95C0FC38-EAB4-4278-A81A-A7AD637CD238}"/>
              </a:ext>
            </a:extLst>
          </p:cNvPr>
          <p:cNvSpPr/>
          <p:nvPr/>
        </p:nvSpPr>
        <p:spPr>
          <a:xfrm>
            <a:off x="360000" y="4668253"/>
            <a:ext cx="8783999" cy="3488415"/>
          </a:xfrm>
          <a:custGeom>
            <a:avLst/>
            <a:gdLst>
              <a:gd name="connsiteX0" fmla="*/ 267552 w 1605281"/>
              <a:gd name="connsiteY0" fmla="*/ 0 h 6140823"/>
              <a:gd name="connsiteX1" fmla="*/ 1337729 w 1605281"/>
              <a:gd name="connsiteY1" fmla="*/ 0 h 6140823"/>
              <a:gd name="connsiteX2" fmla="*/ 1605281 w 1605281"/>
              <a:gd name="connsiteY2" fmla="*/ 267552 h 6140823"/>
              <a:gd name="connsiteX3" fmla="*/ 1605281 w 1605281"/>
              <a:gd name="connsiteY3" fmla="*/ 6140823 h 6140823"/>
              <a:gd name="connsiteX4" fmla="*/ 1605281 w 1605281"/>
              <a:gd name="connsiteY4" fmla="*/ 6140823 h 6140823"/>
              <a:gd name="connsiteX5" fmla="*/ 0 w 1605281"/>
              <a:gd name="connsiteY5" fmla="*/ 6140823 h 6140823"/>
              <a:gd name="connsiteX6" fmla="*/ 0 w 1605281"/>
              <a:gd name="connsiteY6" fmla="*/ 6140823 h 6140823"/>
              <a:gd name="connsiteX7" fmla="*/ 0 w 1605281"/>
              <a:gd name="connsiteY7" fmla="*/ 267552 h 6140823"/>
              <a:gd name="connsiteX8" fmla="*/ 267552 w 1605281"/>
              <a:gd name="connsiteY8" fmla="*/ 0 h 614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81" h="6140823">
                <a:moveTo>
                  <a:pt x="1605281" y="1023492"/>
                </a:moveTo>
                <a:lnTo>
                  <a:pt x="1605281" y="5117331"/>
                </a:lnTo>
                <a:cubicBezTo>
                  <a:pt x="1605281" y="5682590"/>
                  <a:pt x="1573967" y="6140821"/>
                  <a:pt x="1535340" y="6140821"/>
                </a:cubicBezTo>
                <a:lnTo>
                  <a:pt x="0" y="6140821"/>
                </a:lnTo>
                <a:lnTo>
                  <a:pt x="0" y="6140821"/>
                </a:lnTo>
                <a:lnTo>
                  <a:pt x="0" y="2"/>
                </a:lnTo>
                <a:lnTo>
                  <a:pt x="0" y="2"/>
                </a:lnTo>
                <a:lnTo>
                  <a:pt x="1535340" y="2"/>
                </a:lnTo>
                <a:cubicBezTo>
                  <a:pt x="1573967" y="2"/>
                  <a:pt x="1605281" y="458233"/>
                  <a:pt x="1605281" y="1023492"/>
                </a:cubicBez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188" rIns="108000" bIns="202190" numCol="1" spcCol="1270" anchor="t" anchorCtr="0">
            <a:noAutofit/>
          </a:bodyPr>
          <a:lstStyle/>
          <a:p>
            <a:pPr marL="0" lvl="1" defTabSz="914400">
              <a:spcBef>
                <a:spcPct val="0"/>
              </a:spcBef>
              <a:spcAft>
                <a:spcPts val="300"/>
              </a:spcAft>
              <a:buClr>
                <a:srgbClr val="98979F"/>
              </a:buClr>
              <a:buSzPct val="111000"/>
              <a:defRPr/>
            </a:pPr>
            <a:endParaRPr lang="pl-PL" sz="2000" dirty="0">
              <a:solidFill>
                <a:schemeClr val="tx1"/>
              </a:solidFill>
              <a:effectLst/>
              <a:latin typeface="Arial Narrow" panose="020B0606020202030204" pitchFamily="34" charset="0"/>
              <a:ea typeface="Times New Roman" panose="02020603050405020304" pitchFamily="18" charset="0"/>
            </a:endParaRPr>
          </a:p>
          <a:p>
            <a:pPr marL="0" lvl="1" defTabSz="914400">
              <a:spcBef>
                <a:spcPct val="0"/>
              </a:spcBef>
              <a:spcAft>
                <a:spcPts val="300"/>
              </a:spcAft>
              <a:buClr>
                <a:srgbClr val="98979F"/>
              </a:buClr>
              <a:buSzPct val="111000"/>
              <a:defRPr/>
            </a:pPr>
            <a:endParaRPr lang="pl-PL" sz="2000" dirty="0">
              <a:solidFill>
                <a:schemeClr val="tx1"/>
              </a:solidFill>
              <a:latin typeface="Arial Narrow" panose="020B0606020202030204" pitchFamily="34" charset="0"/>
              <a:cs typeface="Arial" panose="020B0604020202020204" pitchFamily="34" charset="0"/>
            </a:endParaRPr>
          </a:p>
          <a:p>
            <a:pPr marL="0" lvl="1" defTabSz="914400">
              <a:spcBef>
                <a:spcPct val="0"/>
              </a:spcBef>
              <a:spcAft>
                <a:spcPts val="300"/>
              </a:spcAft>
              <a:buClr>
                <a:srgbClr val="98979F"/>
              </a:buClr>
              <a:buSzPct val="111000"/>
              <a:defRPr/>
            </a:pPr>
            <a:endParaRPr lang="pl-PL" sz="16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3" name="Wykres 2">
            <a:extLst>
              <a:ext uri="{FF2B5EF4-FFF2-40B4-BE49-F238E27FC236}">
                <a16:creationId xmlns:a16="http://schemas.microsoft.com/office/drawing/2014/main" id="{0EAA2C65-A30D-4AA0-B986-2FFDA5DFEE81}"/>
              </a:ext>
            </a:extLst>
          </p:cNvPr>
          <p:cNvGraphicFramePr/>
          <p:nvPr>
            <p:extLst>
              <p:ext uri="{D42A27DB-BD31-4B8C-83A1-F6EECF244321}">
                <p14:modId xmlns:p14="http://schemas.microsoft.com/office/powerpoint/2010/main" val="3785503869"/>
              </p:ext>
            </p:extLst>
          </p:nvPr>
        </p:nvGraphicFramePr>
        <p:xfrm>
          <a:off x="720001" y="1511559"/>
          <a:ext cx="7596000" cy="4674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26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50669" y="-347264"/>
            <a:ext cx="8780033" cy="694528"/>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endParaRPr lang="pl-PL" sz="1800" dirty="0">
              <a:solidFill>
                <a:srgbClr val="000000"/>
              </a:solidFill>
              <a:ea typeface="Times New Roman" panose="02020603050405020304" pitchFamily="18" charset="0"/>
            </a:endParaRPr>
          </a:p>
          <a:p>
            <a:pPr algn="just"/>
            <a:r>
              <a:rPr lang="pl-PL" sz="2800" dirty="0">
                <a:solidFill>
                  <a:srgbClr val="000000"/>
                </a:solidFill>
                <a:effectLst/>
                <a:ea typeface="Times New Roman" panose="02020603050405020304" pitchFamily="18" charset="0"/>
              </a:rPr>
              <a:t>Rok 2023 - obszary ze wzrostem kosztów:</a:t>
            </a:r>
          </a:p>
          <a:p>
            <a:pPr algn="just">
              <a:spcAft>
                <a:spcPts val="600"/>
              </a:spcAft>
            </a:pPr>
            <a:endParaRPr lang="pl-PL" sz="1600" b="0" dirty="0">
              <a:solidFill>
                <a:srgbClr val="000000"/>
              </a:solidFill>
              <a:effectLst/>
              <a:ea typeface="Times New Roman" panose="02020603050405020304" pitchFamily="18" charset="0"/>
            </a:endParaRPr>
          </a:p>
          <a:p>
            <a:pPr algn="just">
              <a:spcAft>
                <a:spcPts val="600"/>
              </a:spcAft>
            </a:pPr>
            <a:endParaRPr lang="pl-PL" sz="2800" dirty="0">
              <a:solidFill>
                <a:srgbClr val="000000"/>
              </a:solidFill>
              <a:ea typeface="Times New Roman" panose="02020603050405020304" pitchFamily="18" charset="0"/>
            </a:endParaRPr>
          </a:p>
          <a:p>
            <a:pPr algn="just"/>
            <a:r>
              <a:rPr lang="pl-PL" sz="2800" dirty="0">
                <a:solidFill>
                  <a:srgbClr val="000000"/>
                </a:solidFill>
                <a:effectLst/>
                <a:ea typeface="Times New Roman" panose="02020603050405020304" pitchFamily="18" charset="0"/>
              </a:rPr>
              <a:t>  </a:t>
            </a:r>
            <a:endParaRPr lang="pl-PL" sz="2000" b="0" dirty="0">
              <a:effectLst/>
              <a:ea typeface="Times New Roman" panose="02020603050405020304" pitchFamily="18" charset="0"/>
            </a:endParaRPr>
          </a:p>
          <a:p>
            <a:endParaRPr lang="pl-PL" dirty="0"/>
          </a:p>
        </p:txBody>
      </p:sp>
      <p:sp>
        <p:nvSpPr>
          <p:cNvPr id="8"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8</a:t>
            </a:fld>
            <a:endParaRPr lang="pl-PL" sz="1400" dirty="0">
              <a:latin typeface="Arial" panose="020B0604020202020204" pitchFamily="34" charset="0"/>
              <a:cs typeface="Arial" panose="020B0604020202020204" pitchFamily="34" charset="0"/>
            </a:endParaRPr>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969" y="6476230"/>
            <a:ext cx="1089158" cy="311188"/>
          </a:xfrm>
          <a:prstGeom prst="rect">
            <a:avLst/>
          </a:prstGeom>
        </p:spPr>
      </p:pic>
      <p:sp>
        <p:nvSpPr>
          <p:cNvPr id="10" name="Prostokąt 9">
            <a:extLst>
              <a:ext uri="{FF2B5EF4-FFF2-40B4-BE49-F238E27FC236}">
                <a16:creationId xmlns:a16="http://schemas.microsoft.com/office/drawing/2014/main" id="{57B47379-6555-4D63-97F4-3871B383511A}"/>
              </a:ext>
            </a:extLst>
          </p:cNvPr>
          <p:cNvSpPr/>
          <p:nvPr/>
        </p:nvSpPr>
        <p:spPr>
          <a:xfrm>
            <a:off x="-9331"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Rectangle 2">
            <a:extLst>
              <a:ext uri="{FF2B5EF4-FFF2-40B4-BE49-F238E27FC236}">
                <a16:creationId xmlns:a16="http://schemas.microsoft.com/office/drawing/2014/main" id="{7AA078A3-8C1E-7789-372C-83CA5DB3D8EE}"/>
              </a:ext>
            </a:extLst>
          </p:cNvPr>
          <p:cNvSpPr>
            <a:spLocks noChangeArrowheads="1"/>
          </p:cNvSpPr>
          <p:nvPr/>
        </p:nvSpPr>
        <p:spPr bwMode="auto">
          <a:xfrm>
            <a:off x="681135" y="655819"/>
            <a:ext cx="763486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Największy wpływ na wzrost kosztów miały pozycje obejmujące:</a:t>
            </a:r>
            <a:endParaRPr kumimoji="0" lang="pl-PL" altLang="pl-PL"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zużycie materiałów i energii o 35,5%, spowodowane raptownym wzrostem cen energii na krajowym rynku,</a:t>
            </a:r>
            <a:endParaRPr kumimoji="0" lang="pl-PL" altLang="pl-PL"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wynagrodzenia pracownicze wraz z ubezpieczeniem społecznym i innymi świadczeniami o 23,8 %, </a:t>
            </a:r>
            <a:r>
              <a:rPr kumimoji="0" lang="pl-PL" altLang="pl-PL" b="0"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z uwagi na podniesienie </a:t>
            </a:r>
            <a:r>
              <a:rPr kumimoji="0" lang="pl-PL" altLang="pl-PL"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stawki minimalnej krajowej za pracę w oparciu o umowę o pracę oraz umowę zlecenia,</a:t>
            </a:r>
            <a:endParaRPr kumimoji="0" lang="pl-PL" altLang="pl-PL"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Arial Narrow" panose="020B0606020202030204" pitchFamily="34" charset="0"/>
                <a:ea typeface="Times New Roman" panose="02020603050405020304" pitchFamily="18" charset="0"/>
              </a:rPr>
              <a:t>- usługi obce o 7,7%.</a:t>
            </a:r>
            <a:endParaRPr kumimoji="0" lang="pl-PL" altLang="pl-PL"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Wykres 3">
            <a:extLst>
              <a:ext uri="{FF2B5EF4-FFF2-40B4-BE49-F238E27FC236}">
                <a16:creationId xmlns:a16="http://schemas.microsoft.com/office/drawing/2014/main" id="{824192EB-456F-44C2-95A8-AAE8EBFDB90B}"/>
              </a:ext>
            </a:extLst>
          </p:cNvPr>
          <p:cNvGraphicFramePr/>
          <p:nvPr>
            <p:extLst>
              <p:ext uri="{D42A27DB-BD31-4B8C-83A1-F6EECF244321}">
                <p14:modId xmlns:p14="http://schemas.microsoft.com/office/powerpoint/2010/main" val="536807178"/>
              </p:ext>
            </p:extLst>
          </p:nvPr>
        </p:nvGraphicFramePr>
        <p:xfrm>
          <a:off x="1707501" y="2705880"/>
          <a:ext cx="5374433" cy="3872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94D63B5E-D82A-A5F6-519E-B9F1E222C183}"/>
              </a:ext>
            </a:extLst>
          </p:cNvPr>
          <p:cNvSpPr>
            <a:spLocks noChangeArrowheads="1"/>
          </p:cNvSpPr>
          <p:nvPr/>
        </p:nvSpPr>
        <p:spPr bwMode="auto">
          <a:xfrm>
            <a:off x="587829" y="51254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102715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a:extLst>
              <a:ext uri="{FF2B5EF4-FFF2-40B4-BE49-F238E27FC236}">
                <a16:creationId xmlns:a16="http://schemas.microsoft.com/office/drawing/2014/main" id="{814B1D06-A2C2-4998-9AC1-10D0FC960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2345" y="6656230"/>
            <a:ext cx="997814" cy="201770"/>
          </a:xfrm>
          <a:prstGeom prst="rect">
            <a:avLst/>
          </a:prstGeom>
        </p:spPr>
      </p:pic>
      <p:sp>
        <p:nvSpPr>
          <p:cNvPr id="23" name="pole tekstowe 22"/>
          <p:cNvSpPr txBox="1"/>
          <p:nvPr/>
        </p:nvSpPr>
        <p:spPr>
          <a:xfrm>
            <a:off x="0" y="-56273"/>
            <a:ext cx="9143999" cy="936217"/>
          </a:xfrm>
          <a:prstGeom prst="rect">
            <a:avLst/>
          </a:prstGeom>
          <a:noFill/>
        </p:spPr>
        <p:txBody>
          <a:bodyPr wrap="square" lIns="828000" tIns="216000" rtlCol="0" anchor="t" anchorCtr="0">
            <a:noAutofit/>
          </a:bodyPr>
          <a:lstStyle>
            <a:defPPr>
              <a:defRPr lang="en-US"/>
            </a:defPPr>
            <a:lvl1pPr>
              <a:defRPr sz="3200" b="1">
                <a:latin typeface="Arial Narrow" panose="020B0606020202030204" pitchFamily="34" charset="0"/>
                <a:cs typeface="Arial" panose="020B0604020202020204" pitchFamily="34" charset="0"/>
              </a:defRPr>
            </a:lvl1pPr>
          </a:lstStyle>
          <a:p>
            <a:r>
              <a:rPr lang="pl-PL" dirty="0"/>
              <a:t>Rok 2023  </a:t>
            </a:r>
            <a:r>
              <a:rPr lang="pl-PL" sz="2800" dirty="0">
                <a:solidFill>
                  <a:srgbClr val="000000"/>
                </a:solidFill>
                <a:ea typeface="Times New Roman" panose="02020603050405020304" pitchFamily="18" charset="0"/>
              </a:rPr>
              <a:t>Zysk operacyjny i zysk netto</a:t>
            </a:r>
            <a:endParaRPr lang="pl-PL" sz="2800" dirty="0">
              <a:ea typeface="Times New Roman" panose="02020603050405020304" pitchFamily="18" charset="0"/>
            </a:endParaRPr>
          </a:p>
          <a:p>
            <a:endParaRPr lang="pl-PL" dirty="0"/>
          </a:p>
        </p:txBody>
      </p:sp>
      <p:sp>
        <p:nvSpPr>
          <p:cNvPr id="21" name="pole tekstowe 20"/>
          <p:cNvSpPr txBox="1"/>
          <p:nvPr/>
        </p:nvSpPr>
        <p:spPr>
          <a:xfrm>
            <a:off x="540000" y="879944"/>
            <a:ext cx="415498" cy="338554"/>
          </a:xfrm>
          <a:prstGeom prst="rect">
            <a:avLst/>
          </a:prstGeom>
          <a:noFill/>
        </p:spPr>
        <p:txBody>
          <a:bodyPr wrap="none" rtlCol="0">
            <a:spAutoFit/>
          </a:bodyPr>
          <a:lstStyle/>
          <a:p>
            <a:r>
              <a:rPr lang="pl-PL" sz="1600" dirty="0">
                <a:solidFill>
                  <a:srgbClr val="003F77"/>
                </a:solidFill>
                <a:latin typeface="Arial" panose="020B0604020202020204" pitchFamily="34" charset="0"/>
                <a:cs typeface="Arial" panose="020B0604020202020204" pitchFamily="34" charset="0"/>
              </a:rPr>
              <a:t>    </a:t>
            </a:r>
          </a:p>
        </p:txBody>
      </p:sp>
      <p:sp>
        <p:nvSpPr>
          <p:cNvPr id="22" name="Symbol zastępczy numeru slajdu 13"/>
          <p:cNvSpPr>
            <a:spLocks noGrp="1"/>
          </p:cNvSpPr>
          <p:nvPr>
            <p:ph type="sldNum" sz="quarter" idx="12"/>
          </p:nvPr>
        </p:nvSpPr>
        <p:spPr>
          <a:xfrm>
            <a:off x="8316000" y="6476230"/>
            <a:ext cx="576000" cy="180000"/>
          </a:xfrm>
        </p:spPr>
        <p:txBody>
          <a:bodyPr anchor="ctr"/>
          <a:lstStyle/>
          <a:p>
            <a:pPr algn="l"/>
            <a:r>
              <a:rPr lang="pl-PL" sz="1400" dirty="0">
                <a:latin typeface="Arial" panose="020B0604020202020204" pitchFamily="34" charset="0"/>
                <a:cs typeface="Arial" panose="020B0604020202020204" pitchFamily="34" charset="0"/>
              </a:rPr>
              <a:t>| </a:t>
            </a:r>
            <a:fld id="{CA7FAB39-0372-4C83-9CE9-323F288AF9F6}" type="slidenum">
              <a:rPr lang="pl-PL" sz="1400" smtClean="0">
                <a:latin typeface="Arial" panose="020B0604020202020204" pitchFamily="34" charset="0"/>
                <a:cs typeface="Arial" panose="020B0604020202020204" pitchFamily="34" charset="0"/>
              </a:rPr>
              <a:pPr algn="l"/>
              <a:t>9</a:t>
            </a:fld>
            <a:endParaRPr lang="pl-PL" sz="1400" dirty="0">
              <a:latin typeface="Arial" panose="020B0604020202020204" pitchFamily="34" charset="0"/>
              <a:cs typeface="Arial" panose="020B0604020202020204" pitchFamily="34" charset="0"/>
            </a:endParaRPr>
          </a:p>
        </p:txBody>
      </p:sp>
      <p:sp>
        <p:nvSpPr>
          <p:cNvPr id="20" name="Prostokąt 19">
            <a:extLst>
              <a:ext uri="{FF2B5EF4-FFF2-40B4-BE49-F238E27FC236}">
                <a16:creationId xmlns:a16="http://schemas.microsoft.com/office/drawing/2014/main" id="{805CCB58-D819-4E15-A86A-9AE472CEC3C3}"/>
              </a:ext>
            </a:extLst>
          </p:cNvPr>
          <p:cNvSpPr/>
          <p:nvPr/>
        </p:nvSpPr>
        <p:spPr>
          <a:xfrm>
            <a:off x="0" y="0"/>
            <a:ext cx="360000" cy="6858000"/>
          </a:xfrm>
          <a:prstGeom prst="rect">
            <a:avLst/>
          </a:prstGeom>
          <a:solidFill>
            <a:srgbClr val="DA2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2" name="Wykres 1">
            <a:extLst>
              <a:ext uri="{FF2B5EF4-FFF2-40B4-BE49-F238E27FC236}">
                <a16:creationId xmlns:a16="http://schemas.microsoft.com/office/drawing/2014/main" id="{A6162A38-D514-0BC8-018F-9473D686BE83}"/>
              </a:ext>
            </a:extLst>
          </p:cNvPr>
          <p:cNvGraphicFramePr/>
          <p:nvPr>
            <p:extLst>
              <p:ext uri="{D42A27DB-BD31-4B8C-83A1-F6EECF244321}">
                <p14:modId xmlns:p14="http://schemas.microsoft.com/office/powerpoint/2010/main" val="2232800236"/>
              </p:ext>
            </p:extLst>
          </p:nvPr>
        </p:nvGraphicFramePr>
        <p:xfrm>
          <a:off x="1231640" y="879944"/>
          <a:ext cx="7084359" cy="3961931"/>
        </p:xfrm>
        <a:graphic>
          <a:graphicData uri="http://schemas.openxmlformats.org/drawingml/2006/chart">
            <c:chart xmlns:c="http://schemas.openxmlformats.org/drawingml/2006/chart" xmlns:r="http://schemas.openxmlformats.org/officeDocument/2006/relationships" r:id="rId4"/>
          </a:graphicData>
        </a:graphic>
      </p:graphicFrame>
      <p:sp>
        <p:nvSpPr>
          <p:cNvPr id="5" name="pole tekstowe 4">
            <a:extLst>
              <a:ext uri="{FF2B5EF4-FFF2-40B4-BE49-F238E27FC236}">
                <a16:creationId xmlns:a16="http://schemas.microsoft.com/office/drawing/2014/main" id="{78CB02C8-85B9-9625-0637-9C7AE0C5BC63}"/>
              </a:ext>
            </a:extLst>
          </p:cNvPr>
          <p:cNvSpPr txBox="1"/>
          <p:nvPr/>
        </p:nvSpPr>
        <p:spPr>
          <a:xfrm>
            <a:off x="1122518" y="4841875"/>
            <a:ext cx="7769482" cy="1692771"/>
          </a:xfrm>
          <a:prstGeom prst="rect">
            <a:avLst/>
          </a:prstGeom>
          <a:noFill/>
        </p:spPr>
        <p:txBody>
          <a:bodyPr wrap="square">
            <a:spAutoFit/>
          </a:bodyPr>
          <a:lstStyle/>
          <a:p>
            <a:pPr marL="285750" indent="-285750" algn="just">
              <a:buFont typeface="Arial" panose="020B0604020202020204" pitchFamily="34" charset="0"/>
              <a:buChar char="•"/>
            </a:pPr>
            <a:r>
              <a:rPr lang="pl-PL" sz="1800" kern="50" dirty="0">
                <a:solidFill>
                  <a:srgbClr val="000000"/>
                </a:solidFill>
                <a:effectLst/>
                <a:latin typeface="Arial Narrow" panose="020B0606020202030204" pitchFamily="34" charset="0"/>
                <a:ea typeface="Times New Roman" panose="02020603050405020304" pitchFamily="18" charset="0"/>
              </a:rPr>
              <a:t>Podobny poziom wyników</a:t>
            </a:r>
            <a:r>
              <a:rPr lang="pl-PL" kern="50" dirty="0">
                <a:solidFill>
                  <a:srgbClr val="000000"/>
                </a:solidFill>
                <a:latin typeface="Arial Narrow" panose="020B0606020202030204" pitchFamily="34" charset="0"/>
                <a:ea typeface="Times New Roman" panose="02020603050405020304" pitchFamily="18" charset="0"/>
              </a:rPr>
              <a:t> operacyjnych za rok 2023 i 2021 </a:t>
            </a:r>
            <a:r>
              <a:rPr lang="pl-PL" sz="1800" kern="50" dirty="0">
                <a:solidFill>
                  <a:srgbClr val="000000"/>
                </a:solidFill>
                <a:effectLst/>
                <a:latin typeface="Arial Narrow" panose="020B0606020202030204" pitchFamily="34" charset="0"/>
                <a:ea typeface="Times New Roman" panose="02020603050405020304" pitchFamily="18" charset="0"/>
              </a:rPr>
              <a:t>. </a:t>
            </a:r>
            <a:endParaRPr lang="pl-PL" sz="1400" kern="50"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pl-PL" sz="1800" dirty="0">
                <a:solidFill>
                  <a:srgbClr val="000000"/>
                </a:solidFill>
                <a:effectLst/>
                <a:latin typeface="Arial Narrow" panose="020B0606020202030204" pitchFamily="34" charset="0"/>
                <a:ea typeface="Times New Roman" panose="02020603050405020304" pitchFamily="18" charset="0"/>
              </a:rPr>
              <a:t>W 2022 r. 2 x one-of</a:t>
            </a:r>
            <a:r>
              <a:rPr lang="pl-PL" dirty="0">
                <a:solidFill>
                  <a:srgbClr val="000000"/>
                </a:solidFill>
                <a:latin typeface="Arial Narrow" panose="020B0606020202030204" pitchFamily="34" charset="0"/>
                <a:ea typeface="Times New Roman" panose="02020603050405020304" pitchFamily="18" charset="0"/>
              </a:rPr>
              <a:t>f </a:t>
            </a:r>
            <a:r>
              <a:rPr lang="pl-PL" sz="1800" dirty="0">
                <a:solidFill>
                  <a:srgbClr val="000000"/>
                </a:solidFill>
                <a:effectLst/>
                <a:latin typeface="Arial Narrow" panose="020B0606020202030204" pitchFamily="34" charset="0"/>
                <a:ea typeface="Times New Roman" panose="02020603050405020304" pitchFamily="18" charset="0"/>
              </a:rPr>
              <a:t> - sprzedaż części Ogrodów Geyera (44,2 mln) i pomoc z PFR (11,4 mln)</a:t>
            </a:r>
            <a:endParaRPr lang="pl-PL" sz="14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pl-PL" dirty="0">
                <a:solidFill>
                  <a:srgbClr val="000000"/>
                </a:solidFill>
                <a:effectLst/>
                <a:latin typeface="Arial Narrow" panose="020B0606020202030204" pitchFamily="34" charset="0"/>
                <a:ea typeface="Times New Roman" panose="02020603050405020304" pitchFamily="18" charset="0"/>
              </a:rPr>
              <a:t>Rentowność </a:t>
            </a:r>
            <a:r>
              <a:rPr lang="pl-PL" dirty="0">
                <a:solidFill>
                  <a:srgbClr val="000000"/>
                </a:solidFill>
                <a:latin typeface="Arial Narrow" panose="020B0606020202030204" pitchFamily="34" charset="0"/>
                <a:ea typeface="Times New Roman" panose="02020603050405020304" pitchFamily="18" charset="0"/>
              </a:rPr>
              <a:t>5,9%</a:t>
            </a:r>
            <a:r>
              <a:rPr lang="pl-PL" dirty="0">
                <a:solidFill>
                  <a:srgbClr val="000000"/>
                </a:solidFill>
                <a:effectLst/>
                <a:latin typeface="Arial Narrow" panose="020B0606020202030204" pitchFamily="34" charset="0"/>
                <a:ea typeface="Times New Roman" panose="02020603050405020304" pitchFamily="18" charset="0"/>
              </a:rPr>
              <a:t> na poziomie wyniku netto w 2023.</a:t>
            </a:r>
            <a:endParaRPr lang="pl-PL" dirty="0">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r>
              <a:rPr lang="pl-PL" dirty="0">
                <a:solidFill>
                  <a:srgbClr val="000000"/>
                </a:solidFill>
                <a:latin typeface="Arial Narrow" panose="020B0606020202030204" pitchFamily="34" charset="0"/>
                <a:ea typeface="Times New Roman" panose="02020603050405020304" pitchFamily="18" charset="0"/>
              </a:rPr>
              <a:t>Cel: rentowność na poziomie dwucyfrowym. </a:t>
            </a:r>
          </a:p>
          <a:p>
            <a:pPr marL="457200" algn="just"/>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8025910"/>
      </p:ext>
    </p:extLst>
  </p:cSld>
  <p:clrMapOvr>
    <a:masterClrMapping/>
  </p:clrMapOvr>
</p:sld>
</file>

<file path=ppt/theme/theme1.xml><?xml version="1.0" encoding="utf-8"?>
<a:theme xmlns:a="http://schemas.openxmlformats.org/drawingml/2006/main" name="Motyw pakietu Office">
  <a:themeElements>
    <a:clrScheme name="Niestandardowy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62626"/>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C050E02E0E4CA49B132207FE37D0754" ma:contentTypeVersion="13" ma:contentTypeDescription="Utwórz nowy dokument." ma:contentTypeScope="" ma:versionID="24e8106eded4b2b0f2363c80c4f98156">
  <xsd:schema xmlns:xsd="http://www.w3.org/2001/XMLSchema" xmlns:xs="http://www.w3.org/2001/XMLSchema" xmlns:p="http://schemas.microsoft.com/office/2006/metadata/properties" xmlns:ns3="3cbce533-ff5c-417d-ade3-6fda35b7bfe8" xmlns:ns4="4200dce5-8e06-4981-8e95-1c8361c56e4c" targetNamespace="http://schemas.microsoft.com/office/2006/metadata/properties" ma:root="true" ma:fieldsID="c4777d5e2a641fb4044a797af41f59ea" ns3:_="" ns4:_="">
    <xsd:import namespace="3cbce533-ff5c-417d-ade3-6fda35b7bfe8"/>
    <xsd:import namespace="4200dce5-8e06-4981-8e95-1c8361c56e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ce533-ff5c-417d-ade3-6fda35b7bfe8"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00dce5-8e06-4981-8e95-1c8361c56e4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D2E59B-754D-4507-B365-E585097182CC}">
  <ds:schemaRefs>
    <ds:schemaRef ds:uri="http://schemas.microsoft.com/office/2006/metadata/properties"/>
    <ds:schemaRef ds:uri="http://purl.org/dc/terms/"/>
    <ds:schemaRef ds:uri="http://schemas.microsoft.com/office/infopath/2007/PartnerControls"/>
    <ds:schemaRef ds:uri="http://purl.org/dc/elements/1.1/"/>
    <ds:schemaRef ds:uri="4200dce5-8e06-4981-8e95-1c8361c56e4c"/>
    <ds:schemaRef ds:uri="http://schemas.openxmlformats.org/package/2006/metadata/core-properties"/>
    <ds:schemaRef ds:uri="http://schemas.microsoft.com/office/2006/documentManagement/types"/>
    <ds:schemaRef ds:uri="http://purl.org/dc/dcmitype/"/>
    <ds:schemaRef ds:uri="3cbce533-ff5c-417d-ade3-6fda35b7bfe8"/>
    <ds:schemaRef ds:uri="http://www.w3.org/XML/1998/namespace"/>
  </ds:schemaRefs>
</ds:datastoreItem>
</file>

<file path=customXml/itemProps2.xml><?xml version="1.0" encoding="utf-8"?>
<ds:datastoreItem xmlns:ds="http://schemas.openxmlformats.org/officeDocument/2006/customXml" ds:itemID="{227D2926-61E5-483F-B9E4-DC11E40A7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ce533-ff5c-417d-ade3-6fda35b7bfe8"/>
    <ds:schemaRef ds:uri="4200dce5-8e06-4981-8e95-1c8361c56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443D71-EDE6-405B-8C99-601522975E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1405</Words>
  <Application>Microsoft Office PowerPoint</Application>
  <PresentationFormat>Pokaz na ekranie (4:3)</PresentationFormat>
  <Paragraphs>222</Paragraphs>
  <Slides>17</Slides>
  <Notes>9</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26" baseType="lpstr">
      <vt:lpstr>Arial</vt:lpstr>
      <vt:lpstr>Arial Narrow</vt:lpstr>
      <vt:lpstr>Calibri</vt:lpstr>
      <vt:lpstr>Calibri Light</vt:lpstr>
      <vt:lpstr>Cambria</vt:lpstr>
      <vt:lpstr>Symbol</vt:lpstr>
      <vt:lpstr>Times New Roman</vt:lpstr>
      <vt:lpstr>Motyw pakietu Office</vt:lpstr>
      <vt:lpstr>Dokument programu Microsoft Word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179</cp:revision>
  <dcterms:created xsi:type="dcterms:W3CDTF">2016-10-28T17:33:41Z</dcterms:created>
  <dcterms:modified xsi:type="dcterms:W3CDTF">2024-05-09T10:15:40Z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0x0101006C050E02E0E4CA49B132207FE37D0754</vt:lpwstr>
  </property>
</Properties>
</file>